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6" r:id="rId6"/>
    <p:sldId id="297" r:id="rId7"/>
    <p:sldId id="299" r:id="rId8"/>
    <p:sldId id="300" r:id="rId9"/>
    <p:sldId id="302" r:id="rId10"/>
    <p:sldId id="303" r:id="rId11"/>
    <p:sldId id="304" r:id="rId12"/>
    <p:sldId id="29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7668" autoAdjust="0"/>
    <p:restoredTop sz="94619" autoAdjust="0"/>
  </p:normalViewPr>
  <p:slideViewPr>
    <p:cSldViewPr snapToGrid="0">
      <p:cViewPr varScale="1">
        <p:scale>
          <a:sx n="68" d="100"/>
          <a:sy n="68" d="100"/>
        </p:scale>
        <p:origin x="90" y="11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462B91D-912A-4D1C-B5D2-82AF2895EA4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B81B0E5C-7BA9-4074-AB97-E642E76C041F}">
      <dgm:prSet/>
      <dgm:spPr/>
      <dgm:t>
        <a:bodyPr/>
        <a:lstStyle/>
        <a:p>
          <a:r>
            <a:rPr lang="en-US" dirty="0"/>
            <a:t>Ecological factors such as socioeconomic status and health resource availability are known, relevant predictors of many health outcomes</a:t>
          </a:r>
        </a:p>
      </dgm:t>
    </dgm:pt>
    <dgm:pt modelId="{C8C8D6B1-F6EE-400F-8AB4-3043AA84E354}" type="parTrans" cxnId="{E0339E30-13BF-4870-8D95-5BCAE01FC219}">
      <dgm:prSet/>
      <dgm:spPr/>
      <dgm:t>
        <a:bodyPr/>
        <a:lstStyle/>
        <a:p>
          <a:endParaRPr lang="en-US"/>
        </a:p>
      </dgm:t>
    </dgm:pt>
    <dgm:pt modelId="{D692DC2E-CD8F-4B08-86BD-39852DA94BBE}" type="sibTrans" cxnId="{E0339E30-13BF-4870-8D95-5BCAE01FC219}">
      <dgm:prSet/>
      <dgm:spPr/>
      <dgm:t>
        <a:bodyPr/>
        <a:lstStyle/>
        <a:p>
          <a:endParaRPr lang="en-US"/>
        </a:p>
      </dgm:t>
    </dgm:pt>
    <dgm:pt modelId="{FE494875-5CF0-4264-BD1B-AD39CFFE8A65}">
      <dgm:prSet/>
      <dgm:spPr/>
      <dgm:t>
        <a:bodyPr/>
        <a:lstStyle/>
        <a:p>
          <a:r>
            <a:rPr lang="en-US" dirty="0"/>
            <a:t>However, the scope of research spatially identifying these factors in relation to mental health is relatively limited </a:t>
          </a:r>
        </a:p>
      </dgm:t>
    </dgm:pt>
    <dgm:pt modelId="{8E5D38C5-28EE-425D-9AC5-A51134322C34}" type="parTrans" cxnId="{3915BDA3-4513-47D5-A4BC-27EF286812E6}">
      <dgm:prSet/>
      <dgm:spPr/>
      <dgm:t>
        <a:bodyPr/>
        <a:lstStyle/>
        <a:p>
          <a:endParaRPr lang="en-US"/>
        </a:p>
      </dgm:t>
    </dgm:pt>
    <dgm:pt modelId="{2C9F7DFE-8AA1-49A8-A81B-1F3B30288E2C}" type="sibTrans" cxnId="{3915BDA3-4513-47D5-A4BC-27EF286812E6}">
      <dgm:prSet/>
      <dgm:spPr/>
      <dgm:t>
        <a:bodyPr/>
        <a:lstStyle/>
        <a:p>
          <a:endParaRPr lang="en-US"/>
        </a:p>
      </dgm:t>
    </dgm:pt>
    <dgm:pt modelId="{267BCFC8-113F-473B-BE89-63AF747972BB}">
      <dgm:prSet/>
      <dgm:spPr/>
      <dgm:t>
        <a:bodyPr/>
        <a:lstStyle/>
        <a:p>
          <a:r>
            <a:rPr lang="en-US" dirty="0"/>
            <a:t>There are many possible effects and interactions among these ecological factors and specific mental health conditions that have not been identified</a:t>
          </a:r>
        </a:p>
      </dgm:t>
    </dgm:pt>
    <dgm:pt modelId="{A44AB7AB-2577-4F60-98E6-335B00B0CE26}" type="parTrans" cxnId="{9E552CFE-6219-4477-BDB0-BBEEF619D139}">
      <dgm:prSet/>
      <dgm:spPr/>
      <dgm:t>
        <a:bodyPr/>
        <a:lstStyle/>
        <a:p>
          <a:endParaRPr lang="en-US"/>
        </a:p>
      </dgm:t>
    </dgm:pt>
    <dgm:pt modelId="{3A1ACBE6-E235-45A9-94C5-E32A2EA4C466}" type="sibTrans" cxnId="{9E552CFE-6219-4477-BDB0-BBEEF619D139}">
      <dgm:prSet/>
      <dgm:spPr/>
      <dgm:t>
        <a:bodyPr/>
        <a:lstStyle/>
        <a:p>
          <a:endParaRPr lang="en-US"/>
        </a:p>
      </dgm:t>
    </dgm:pt>
    <dgm:pt modelId="{0AAF0C4B-DF67-40F3-AE72-C0F0C04C2D02}">
      <dgm:prSet/>
      <dgm:spPr/>
      <dgm:t>
        <a:bodyPr/>
        <a:lstStyle/>
        <a:p>
          <a:r>
            <a:rPr lang="en-US" dirty="0"/>
            <a:t>Identifying which ecological factors are most influential in predicting mental health status would be vital information for preventative and targeted interventions</a:t>
          </a:r>
        </a:p>
      </dgm:t>
    </dgm:pt>
    <dgm:pt modelId="{6D36126E-9645-417B-9C77-6ACEFFCFB42A}" type="parTrans" cxnId="{1CF17698-2B51-46D9-A224-4E3C9BDDDCD4}">
      <dgm:prSet/>
      <dgm:spPr/>
      <dgm:t>
        <a:bodyPr/>
        <a:lstStyle/>
        <a:p>
          <a:endParaRPr lang="en-US"/>
        </a:p>
      </dgm:t>
    </dgm:pt>
    <dgm:pt modelId="{38581ACE-1B67-46F4-B6E9-A0C342B8C038}" type="sibTrans" cxnId="{1CF17698-2B51-46D9-A224-4E3C9BDDDCD4}">
      <dgm:prSet/>
      <dgm:spPr/>
      <dgm:t>
        <a:bodyPr/>
        <a:lstStyle/>
        <a:p>
          <a:endParaRPr lang="en-US"/>
        </a:p>
      </dgm:t>
    </dgm:pt>
    <dgm:pt modelId="{C75601C0-E772-4E7F-A939-F9570BAA02B4}" type="pres">
      <dgm:prSet presAssocID="{A462B91D-912A-4D1C-B5D2-82AF2895EA48}" presName="linear" presStyleCnt="0">
        <dgm:presLayoutVars>
          <dgm:animLvl val="lvl"/>
          <dgm:resizeHandles val="exact"/>
        </dgm:presLayoutVars>
      </dgm:prSet>
      <dgm:spPr/>
    </dgm:pt>
    <dgm:pt modelId="{5C4EAB26-A11C-423C-996F-E6CCAE3FADEE}" type="pres">
      <dgm:prSet presAssocID="{B81B0E5C-7BA9-4074-AB97-E642E76C041F}" presName="parentText" presStyleLbl="node1" presStyleIdx="0" presStyleCnt="4">
        <dgm:presLayoutVars>
          <dgm:chMax val="0"/>
          <dgm:bulletEnabled val="1"/>
        </dgm:presLayoutVars>
      </dgm:prSet>
      <dgm:spPr/>
    </dgm:pt>
    <dgm:pt modelId="{32B76AEF-7494-4F40-A49E-B0F7D6C85222}" type="pres">
      <dgm:prSet presAssocID="{D692DC2E-CD8F-4B08-86BD-39852DA94BBE}" presName="spacer" presStyleCnt="0"/>
      <dgm:spPr/>
    </dgm:pt>
    <dgm:pt modelId="{D293711C-1BAE-4008-952B-BA89598E65C9}" type="pres">
      <dgm:prSet presAssocID="{FE494875-5CF0-4264-BD1B-AD39CFFE8A65}" presName="parentText" presStyleLbl="node1" presStyleIdx="1" presStyleCnt="4">
        <dgm:presLayoutVars>
          <dgm:chMax val="0"/>
          <dgm:bulletEnabled val="1"/>
        </dgm:presLayoutVars>
      </dgm:prSet>
      <dgm:spPr/>
    </dgm:pt>
    <dgm:pt modelId="{F3157299-49A6-4B14-83AE-F3D9F6FBDD09}" type="pres">
      <dgm:prSet presAssocID="{2C9F7DFE-8AA1-49A8-A81B-1F3B30288E2C}" presName="spacer" presStyleCnt="0"/>
      <dgm:spPr/>
    </dgm:pt>
    <dgm:pt modelId="{D43E6F78-42DF-47CC-AFB0-5682A3088684}" type="pres">
      <dgm:prSet presAssocID="{267BCFC8-113F-473B-BE89-63AF747972BB}" presName="parentText" presStyleLbl="node1" presStyleIdx="2" presStyleCnt="4">
        <dgm:presLayoutVars>
          <dgm:chMax val="0"/>
          <dgm:bulletEnabled val="1"/>
        </dgm:presLayoutVars>
      </dgm:prSet>
      <dgm:spPr/>
    </dgm:pt>
    <dgm:pt modelId="{5A8DC720-27E6-4A07-B05B-2F005DD6B367}" type="pres">
      <dgm:prSet presAssocID="{3A1ACBE6-E235-45A9-94C5-E32A2EA4C466}" presName="spacer" presStyleCnt="0"/>
      <dgm:spPr/>
    </dgm:pt>
    <dgm:pt modelId="{179D6C96-3ADC-4F5D-943F-C3AB35544D33}" type="pres">
      <dgm:prSet presAssocID="{0AAF0C4B-DF67-40F3-AE72-C0F0C04C2D02}" presName="parentText" presStyleLbl="node1" presStyleIdx="3" presStyleCnt="4">
        <dgm:presLayoutVars>
          <dgm:chMax val="0"/>
          <dgm:bulletEnabled val="1"/>
        </dgm:presLayoutVars>
      </dgm:prSet>
      <dgm:spPr/>
    </dgm:pt>
  </dgm:ptLst>
  <dgm:cxnLst>
    <dgm:cxn modelId="{858A3402-81E3-4913-A153-947B83D65F91}" type="presOf" srcId="{FE494875-5CF0-4264-BD1B-AD39CFFE8A65}" destId="{D293711C-1BAE-4008-952B-BA89598E65C9}" srcOrd="0" destOrd="0" presId="urn:microsoft.com/office/officeart/2005/8/layout/vList2"/>
    <dgm:cxn modelId="{8036200C-9459-404C-9AF6-E6F77D91BF13}" type="presOf" srcId="{0AAF0C4B-DF67-40F3-AE72-C0F0C04C2D02}" destId="{179D6C96-3ADC-4F5D-943F-C3AB35544D33}" srcOrd="0" destOrd="0" presId="urn:microsoft.com/office/officeart/2005/8/layout/vList2"/>
    <dgm:cxn modelId="{50F0FE27-ACE8-4837-94D1-C1F312A73523}" type="presOf" srcId="{267BCFC8-113F-473B-BE89-63AF747972BB}" destId="{D43E6F78-42DF-47CC-AFB0-5682A3088684}" srcOrd="0" destOrd="0" presId="urn:microsoft.com/office/officeart/2005/8/layout/vList2"/>
    <dgm:cxn modelId="{E0339E30-13BF-4870-8D95-5BCAE01FC219}" srcId="{A462B91D-912A-4D1C-B5D2-82AF2895EA48}" destId="{B81B0E5C-7BA9-4074-AB97-E642E76C041F}" srcOrd="0" destOrd="0" parTransId="{C8C8D6B1-F6EE-400F-8AB4-3043AA84E354}" sibTransId="{D692DC2E-CD8F-4B08-86BD-39852DA94BBE}"/>
    <dgm:cxn modelId="{EDC7A43A-FA2B-4D71-9748-AB5E62462974}" type="presOf" srcId="{A462B91D-912A-4D1C-B5D2-82AF2895EA48}" destId="{C75601C0-E772-4E7F-A939-F9570BAA02B4}" srcOrd="0" destOrd="0" presId="urn:microsoft.com/office/officeart/2005/8/layout/vList2"/>
    <dgm:cxn modelId="{1CF17698-2B51-46D9-A224-4E3C9BDDDCD4}" srcId="{A462B91D-912A-4D1C-B5D2-82AF2895EA48}" destId="{0AAF0C4B-DF67-40F3-AE72-C0F0C04C2D02}" srcOrd="3" destOrd="0" parTransId="{6D36126E-9645-417B-9C77-6ACEFFCFB42A}" sibTransId="{38581ACE-1B67-46F4-B6E9-A0C342B8C038}"/>
    <dgm:cxn modelId="{7D95AAA3-E1C6-4D9E-A30F-904E32C68827}" type="presOf" srcId="{B81B0E5C-7BA9-4074-AB97-E642E76C041F}" destId="{5C4EAB26-A11C-423C-996F-E6CCAE3FADEE}" srcOrd="0" destOrd="0" presId="urn:microsoft.com/office/officeart/2005/8/layout/vList2"/>
    <dgm:cxn modelId="{3915BDA3-4513-47D5-A4BC-27EF286812E6}" srcId="{A462B91D-912A-4D1C-B5D2-82AF2895EA48}" destId="{FE494875-5CF0-4264-BD1B-AD39CFFE8A65}" srcOrd="1" destOrd="0" parTransId="{8E5D38C5-28EE-425D-9AC5-A51134322C34}" sibTransId="{2C9F7DFE-8AA1-49A8-A81B-1F3B30288E2C}"/>
    <dgm:cxn modelId="{9E552CFE-6219-4477-BDB0-BBEEF619D139}" srcId="{A462B91D-912A-4D1C-B5D2-82AF2895EA48}" destId="{267BCFC8-113F-473B-BE89-63AF747972BB}" srcOrd="2" destOrd="0" parTransId="{A44AB7AB-2577-4F60-98E6-335B00B0CE26}" sibTransId="{3A1ACBE6-E235-45A9-94C5-E32A2EA4C466}"/>
    <dgm:cxn modelId="{C903DD34-A9CD-4043-9A0E-2913B210776D}" type="presParOf" srcId="{C75601C0-E772-4E7F-A939-F9570BAA02B4}" destId="{5C4EAB26-A11C-423C-996F-E6CCAE3FADEE}" srcOrd="0" destOrd="0" presId="urn:microsoft.com/office/officeart/2005/8/layout/vList2"/>
    <dgm:cxn modelId="{46031128-00A3-46AF-AAA8-7CA6C6696730}" type="presParOf" srcId="{C75601C0-E772-4E7F-A939-F9570BAA02B4}" destId="{32B76AEF-7494-4F40-A49E-B0F7D6C85222}" srcOrd="1" destOrd="0" presId="urn:microsoft.com/office/officeart/2005/8/layout/vList2"/>
    <dgm:cxn modelId="{24330924-D0C4-4104-9C8A-71D6791172BC}" type="presParOf" srcId="{C75601C0-E772-4E7F-A939-F9570BAA02B4}" destId="{D293711C-1BAE-4008-952B-BA89598E65C9}" srcOrd="2" destOrd="0" presId="urn:microsoft.com/office/officeart/2005/8/layout/vList2"/>
    <dgm:cxn modelId="{2AB718D5-6B3F-4F2F-AA2C-FD081AB42A27}" type="presParOf" srcId="{C75601C0-E772-4E7F-A939-F9570BAA02B4}" destId="{F3157299-49A6-4B14-83AE-F3D9F6FBDD09}" srcOrd="3" destOrd="0" presId="urn:microsoft.com/office/officeart/2005/8/layout/vList2"/>
    <dgm:cxn modelId="{643F414D-5C32-48F4-99DC-87228B898AE2}" type="presParOf" srcId="{C75601C0-E772-4E7F-A939-F9570BAA02B4}" destId="{D43E6F78-42DF-47CC-AFB0-5682A3088684}" srcOrd="4" destOrd="0" presId="urn:microsoft.com/office/officeart/2005/8/layout/vList2"/>
    <dgm:cxn modelId="{C409280D-B4BD-4F5B-9A05-49D406D389A4}" type="presParOf" srcId="{C75601C0-E772-4E7F-A939-F9570BAA02B4}" destId="{5A8DC720-27E6-4A07-B05B-2F005DD6B367}" srcOrd="5" destOrd="0" presId="urn:microsoft.com/office/officeart/2005/8/layout/vList2"/>
    <dgm:cxn modelId="{63260B8C-C4CF-4248-9B2E-CE4AB831A63C}" type="presParOf" srcId="{C75601C0-E772-4E7F-A939-F9570BAA02B4}" destId="{179D6C96-3ADC-4F5D-943F-C3AB35544D33}"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5A0B3D6-DAE5-4B0E-AE8B-DFE6BB024BCC}" type="doc">
      <dgm:prSet loTypeId="urn:microsoft.com/office/officeart/2005/8/layout/vList2" loCatId="list" qsTypeId="urn:microsoft.com/office/officeart/2005/8/quickstyle/simple2" qsCatId="simple" csTypeId="urn:microsoft.com/office/officeart/2005/8/colors/accent1_2" csCatId="accent1" phldr="1"/>
      <dgm:spPr/>
      <dgm:t>
        <a:bodyPr/>
        <a:lstStyle/>
        <a:p>
          <a:endParaRPr lang="en-US"/>
        </a:p>
      </dgm:t>
    </dgm:pt>
    <dgm:pt modelId="{01258773-E811-46A7-B3A0-0FFE8C7E9C07}">
      <dgm:prSet/>
      <dgm:spPr/>
      <dgm:t>
        <a:bodyPr/>
        <a:lstStyle/>
        <a:p>
          <a:r>
            <a:rPr lang="en-US" dirty="0"/>
            <a:t>1. Identify local socioeconomic factors associated with a higher prevalence of poor self-reported mental health status</a:t>
          </a:r>
        </a:p>
      </dgm:t>
    </dgm:pt>
    <dgm:pt modelId="{3416D15D-84BD-4E53-9941-4A91A051169F}" type="parTrans" cxnId="{9C35013B-AC6A-4CF9-9543-9AB7E08110BC}">
      <dgm:prSet/>
      <dgm:spPr/>
      <dgm:t>
        <a:bodyPr/>
        <a:lstStyle/>
        <a:p>
          <a:endParaRPr lang="en-US"/>
        </a:p>
      </dgm:t>
    </dgm:pt>
    <dgm:pt modelId="{0F33FB03-4652-4C0B-94DF-BB40D3735816}" type="sibTrans" cxnId="{9C35013B-AC6A-4CF9-9543-9AB7E08110BC}">
      <dgm:prSet/>
      <dgm:spPr/>
      <dgm:t>
        <a:bodyPr/>
        <a:lstStyle/>
        <a:p>
          <a:endParaRPr lang="en-US"/>
        </a:p>
      </dgm:t>
    </dgm:pt>
    <dgm:pt modelId="{408C738F-05C2-4EE4-8560-6E0D0F76A486}">
      <dgm:prSet/>
      <dgm:spPr/>
      <dgm:t>
        <a:bodyPr/>
        <a:lstStyle/>
        <a:p>
          <a:r>
            <a:rPr lang="en-US" dirty="0"/>
            <a:t>2. Identify area health resources that are associated with a lower prevalence poor mental health</a:t>
          </a:r>
        </a:p>
      </dgm:t>
    </dgm:pt>
    <dgm:pt modelId="{DE5DB55C-E952-47B5-8D6A-DDFF786045C7}" type="sibTrans" cxnId="{9FCBC51C-5D75-4DCC-8BAA-F482C8DB9046}">
      <dgm:prSet/>
      <dgm:spPr/>
      <dgm:t>
        <a:bodyPr/>
        <a:lstStyle/>
        <a:p>
          <a:endParaRPr lang="en-US"/>
        </a:p>
      </dgm:t>
    </dgm:pt>
    <dgm:pt modelId="{181B6E9E-D707-41C5-B600-8D7B3D034D29}" type="parTrans" cxnId="{9FCBC51C-5D75-4DCC-8BAA-F482C8DB9046}">
      <dgm:prSet/>
      <dgm:spPr/>
      <dgm:t>
        <a:bodyPr/>
        <a:lstStyle/>
        <a:p>
          <a:endParaRPr lang="en-US"/>
        </a:p>
      </dgm:t>
    </dgm:pt>
    <dgm:pt modelId="{83820BE2-6C76-4367-BAF6-83A97D730A54}" type="pres">
      <dgm:prSet presAssocID="{D5A0B3D6-DAE5-4B0E-AE8B-DFE6BB024BCC}" presName="linear" presStyleCnt="0">
        <dgm:presLayoutVars>
          <dgm:animLvl val="lvl"/>
          <dgm:resizeHandles val="exact"/>
        </dgm:presLayoutVars>
      </dgm:prSet>
      <dgm:spPr/>
    </dgm:pt>
    <dgm:pt modelId="{14BCFE05-1B39-440D-B976-F5133320BF65}" type="pres">
      <dgm:prSet presAssocID="{01258773-E811-46A7-B3A0-0FFE8C7E9C07}" presName="parentText" presStyleLbl="node1" presStyleIdx="0" presStyleCnt="2">
        <dgm:presLayoutVars>
          <dgm:chMax val="0"/>
          <dgm:bulletEnabled val="1"/>
        </dgm:presLayoutVars>
      </dgm:prSet>
      <dgm:spPr/>
    </dgm:pt>
    <dgm:pt modelId="{BF994B69-44AD-4EA9-8F21-A42EA7677883}" type="pres">
      <dgm:prSet presAssocID="{0F33FB03-4652-4C0B-94DF-BB40D3735816}" presName="spacer" presStyleCnt="0"/>
      <dgm:spPr/>
    </dgm:pt>
    <dgm:pt modelId="{464A9E6D-01D4-4B03-99B7-C5ABEF013503}" type="pres">
      <dgm:prSet presAssocID="{408C738F-05C2-4EE4-8560-6E0D0F76A486}" presName="parentText" presStyleLbl="node1" presStyleIdx="1" presStyleCnt="2">
        <dgm:presLayoutVars>
          <dgm:chMax val="0"/>
          <dgm:bulletEnabled val="1"/>
        </dgm:presLayoutVars>
      </dgm:prSet>
      <dgm:spPr/>
    </dgm:pt>
  </dgm:ptLst>
  <dgm:cxnLst>
    <dgm:cxn modelId="{9FCBC51C-5D75-4DCC-8BAA-F482C8DB9046}" srcId="{D5A0B3D6-DAE5-4B0E-AE8B-DFE6BB024BCC}" destId="{408C738F-05C2-4EE4-8560-6E0D0F76A486}" srcOrd="1" destOrd="0" parTransId="{181B6E9E-D707-41C5-B600-8D7B3D034D29}" sibTransId="{DE5DB55C-E952-47B5-8D6A-DDFF786045C7}"/>
    <dgm:cxn modelId="{02C96E1E-A6D4-43C3-9E72-C9E08C0B7793}" type="presOf" srcId="{01258773-E811-46A7-B3A0-0FFE8C7E9C07}" destId="{14BCFE05-1B39-440D-B976-F5133320BF65}" srcOrd="0" destOrd="0" presId="urn:microsoft.com/office/officeart/2005/8/layout/vList2"/>
    <dgm:cxn modelId="{9C35013B-AC6A-4CF9-9543-9AB7E08110BC}" srcId="{D5A0B3D6-DAE5-4B0E-AE8B-DFE6BB024BCC}" destId="{01258773-E811-46A7-B3A0-0FFE8C7E9C07}" srcOrd="0" destOrd="0" parTransId="{3416D15D-84BD-4E53-9941-4A91A051169F}" sibTransId="{0F33FB03-4652-4C0B-94DF-BB40D3735816}"/>
    <dgm:cxn modelId="{C896A23C-0A9A-4AF4-B787-FC848893C8A9}" type="presOf" srcId="{408C738F-05C2-4EE4-8560-6E0D0F76A486}" destId="{464A9E6D-01D4-4B03-99B7-C5ABEF013503}" srcOrd="0" destOrd="0" presId="urn:microsoft.com/office/officeart/2005/8/layout/vList2"/>
    <dgm:cxn modelId="{897F2A9F-363A-494A-86EF-DBE2C0B5BAED}" type="presOf" srcId="{D5A0B3D6-DAE5-4B0E-AE8B-DFE6BB024BCC}" destId="{83820BE2-6C76-4367-BAF6-83A97D730A54}" srcOrd="0" destOrd="0" presId="urn:microsoft.com/office/officeart/2005/8/layout/vList2"/>
    <dgm:cxn modelId="{E4EDD7A9-1FA7-4607-B7D4-34BDB73C5600}" type="presParOf" srcId="{83820BE2-6C76-4367-BAF6-83A97D730A54}" destId="{14BCFE05-1B39-440D-B976-F5133320BF65}" srcOrd="0" destOrd="0" presId="urn:microsoft.com/office/officeart/2005/8/layout/vList2"/>
    <dgm:cxn modelId="{6460A9BA-3C97-4411-BBAB-E62ED18239BA}" type="presParOf" srcId="{83820BE2-6C76-4367-BAF6-83A97D730A54}" destId="{BF994B69-44AD-4EA9-8F21-A42EA7677883}" srcOrd="1" destOrd="0" presId="urn:microsoft.com/office/officeart/2005/8/layout/vList2"/>
    <dgm:cxn modelId="{2A1C61B7-34BB-4557-BAB4-80FE23E47944}" type="presParOf" srcId="{83820BE2-6C76-4367-BAF6-83A97D730A54}" destId="{464A9E6D-01D4-4B03-99B7-C5ABEF013503}"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336B1F3-1F5C-4C69-A2BC-B21D58E3F42E}"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7DAE7E55-E1E2-4757-A209-E1519976D88D}">
      <dgm:prSet/>
      <dgm:spPr/>
      <dgm:t>
        <a:bodyPr/>
        <a:lstStyle/>
        <a:p>
          <a:r>
            <a:rPr lang="en-US" dirty="0"/>
            <a:t>1. Collect estimated zip code level self-reported poor mental health status as percent of population from the 2020 release of the CDC and RWJF PLACES dataset (formerly 500 Cities project). This represents the outcome of interest.</a:t>
          </a:r>
        </a:p>
      </dgm:t>
    </dgm:pt>
    <dgm:pt modelId="{BA78E681-CA1C-416F-A679-FC542A125DE0}" type="parTrans" cxnId="{13EA918A-0993-478A-89F4-818B73B77443}">
      <dgm:prSet/>
      <dgm:spPr/>
      <dgm:t>
        <a:bodyPr/>
        <a:lstStyle/>
        <a:p>
          <a:endParaRPr lang="en-US"/>
        </a:p>
      </dgm:t>
    </dgm:pt>
    <dgm:pt modelId="{13F6268B-6CAA-49E0-A91F-762B54F7FCF4}" type="sibTrans" cxnId="{13EA918A-0993-478A-89F4-818B73B77443}">
      <dgm:prSet/>
      <dgm:spPr/>
      <dgm:t>
        <a:bodyPr/>
        <a:lstStyle/>
        <a:p>
          <a:endParaRPr lang="en-US"/>
        </a:p>
      </dgm:t>
    </dgm:pt>
    <dgm:pt modelId="{D5F2F466-DB8B-4840-B0B1-63C5B0BA531F}">
      <dgm:prSet/>
      <dgm:spPr/>
      <dgm:t>
        <a:bodyPr/>
        <a:lstStyle/>
        <a:p>
          <a:r>
            <a:rPr lang="en-US" dirty="0"/>
            <a:t>2. Collect approximately 400 zip code level socio-economic variables as percent estimates in the detailed profile tables from the 2020 release of the US Census American Community Survey. These represent the possible predictors. </a:t>
          </a:r>
        </a:p>
      </dgm:t>
    </dgm:pt>
    <dgm:pt modelId="{AD0AC2E8-1020-4BB5-94E9-3498529B0D4D}" type="parTrans" cxnId="{56EE6E01-F717-4BF5-9EB7-F5113C807159}">
      <dgm:prSet/>
      <dgm:spPr/>
      <dgm:t>
        <a:bodyPr/>
        <a:lstStyle/>
        <a:p>
          <a:endParaRPr lang="en-US"/>
        </a:p>
      </dgm:t>
    </dgm:pt>
    <dgm:pt modelId="{8A634266-3336-45BD-BC25-58671AD247B4}" type="sibTrans" cxnId="{56EE6E01-F717-4BF5-9EB7-F5113C807159}">
      <dgm:prSet/>
      <dgm:spPr/>
      <dgm:t>
        <a:bodyPr/>
        <a:lstStyle/>
        <a:p>
          <a:endParaRPr lang="en-US"/>
        </a:p>
      </dgm:t>
    </dgm:pt>
    <dgm:pt modelId="{5CCABC4D-99D1-4EAB-834A-2EDDBDDCAD52}">
      <dgm:prSet/>
      <dgm:spPr/>
      <dgm:t>
        <a:bodyPr/>
        <a:lstStyle/>
        <a:p>
          <a:r>
            <a:rPr lang="en-US" dirty="0"/>
            <a:t>4. Utilize open-source machine learning algorithms to identify variables with both high variation and high importance. Conduct cross-validated prediction to identify the smallest number of variables that will achieve the bets fitting model. </a:t>
          </a:r>
        </a:p>
      </dgm:t>
    </dgm:pt>
    <dgm:pt modelId="{22F8CFCB-50A8-4348-B2D8-7F31650618B8}" type="parTrans" cxnId="{B433A950-AB9D-4BE6-A120-42A8CF568C26}">
      <dgm:prSet/>
      <dgm:spPr/>
      <dgm:t>
        <a:bodyPr/>
        <a:lstStyle/>
        <a:p>
          <a:endParaRPr lang="en-US"/>
        </a:p>
      </dgm:t>
    </dgm:pt>
    <dgm:pt modelId="{A44E84C0-2F81-47F1-9B2E-E87A93BC15DB}" type="sibTrans" cxnId="{B433A950-AB9D-4BE6-A120-42A8CF568C26}">
      <dgm:prSet/>
      <dgm:spPr/>
      <dgm:t>
        <a:bodyPr/>
        <a:lstStyle/>
        <a:p>
          <a:endParaRPr lang="en-US"/>
        </a:p>
      </dgm:t>
    </dgm:pt>
    <dgm:pt modelId="{52BCD488-BB53-40B2-9D34-D60243BBBBD3}">
      <dgm:prSet/>
      <dgm:spPr/>
      <dgm:t>
        <a:bodyPr/>
        <a:lstStyle/>
        <a:p>
          <a:r>
            <a:rPr lang="en-US" dirty="0"/>
            <a:t>5. Use an artificial neural network with backwards propagation to predict zip codes in top quartile. Compare the predictive capability using (AUC test) all predictors, a random set of predictors, other known predictors (Neighborhood Deprivation Index), and the variables obtained in step 4.</a:t>
          </a:r>
        </a:p>
      </dgm:t>
    </dgm:pt>
    <dgm:pt modelId="{EB5D9CF8-6398-4F68-AE06-C0345E88956B}" type="parTrans" cxnId="{CF117028-3ECB-430A-8BEE-E265FCB5C0B4}">
      <dgm:prSet/>
      <dgm:spPr/>
      <dgm:t>
        <a:bodyPr/>
        <a:lstStyle/>
        <a:p>
          <a:endParaRPr lang="en-US"/>
        </a:p>
      </dgm:t>
    </dgm:pt>
    <dgm:pt modelId="{AD6C6055-2F04-4FAE-B8DC-CEA3D7B0A607}" type="sibTrans" cxnId="{CF117028-3ECB-430A-8BEE-E265FCB5C0B4}">
      <dgm:prSet/>
      <dgm:spPr/>
      <dgm:t>
        <a:bodyPr/>
        <a:lstStyle/>
        <a:p>
          <a:endParaRPr lang="en-US"/>
        </a:p>
      </dgm:t>
    </dgm:pt>
    <dgm:pt modelId="{5781AB1B-939C-46ED-9D24-785274031A33}">
      <dgm:prSet/>
      <dgm:spPr/>
      <dgm:t>
        <a:bodyPr/>
        <a:lstStyle/>
        <a:p>
          <a:r>
            <a:rPr lang="en-US" dirty="0"/>
            <a:t>3. Connect outcomes with predictors, remove observations with missing values, impute missing data for predictor variables using median values, standard scale all variables.</a:t>
          </a:r>
        </a:p>
      </dgm:t>
    </dgm:pt>
    <dgm:pt modelId="{95EAA2CA-1E0F-49B6-B21E-48269E2CD441}" type="parTrans" cxnId="{4164ACC2-886A-4B03-9669-D9F780AE90C1}">
      <dgm:prSet/>
      <dgm:spPr/>
      <dgm:t>
        <a:bodyPr/>
        <a:lstStyle/>
        <a:p>
          <a:endParaRPr lang="en-US"/>
        </a:p>
      </dgm:t>
    </dgm:pt>
    <dgm:pt modelId="{B9EDEFD7-8863-4680-9085-19F2A26F034E}" type="sibTrans" cxnId="{4164ACC2-886A-4B03-9669-D9F780AE90C1}">
      <dgm:prSet/>
      <dgm:spPr/>
      <dgm:t>
        <a:bodyPr/>
        <a:lstStyle/>
        <a:p>
          <a:endParaRPr lang="en-US"/>
        </a:p>
      </dgm:t>
    </dgm:pt>
    <dgm:pt modelId="{3F215DC4-92DC-4BD3-AB48-2B93BB25EDFD}">
      <dgm:prSet/>
      <dgm:spPr/>
      <dgm:t>
        <a:bodyPr/>
        <a:lstStyle/>
        <a:p>
          <a:r>
            <a:rPr lang="en-US" dirty="0"/>
            <a:t>6. Remove variables that are not consistent with any current theoretical construct test for OLS assumptions. Use domain knowledge to develop an appropriate mixed effects regression model for the purpose of identifying parameter estimates.  </a:t>
          </a:r>
        </a:p>
      </dgm:t>
    </dgm:pt>
    <dgm:pt modelId="{B37791CD-70D3-442E-9D31-D3383CDB7C36}" type="parTrans" cxnId="{70AD649F-BAA5-4B0F-9E1A-092A6A9315F6}">
      <dgm:prSet/>
      <dgm:spPr/>
      <dgm:t>
        <a:bodyPr/>
        <a:lstStyle/>
        <a:p>
          <a:endParaRPr lang="en-US"/>
        </a:p>
      </dgm:t>
    </dgm:pt>
    <dgm:pt modelId="{E8880803-2E3B-4744-9AB6-A1A2D5C237F8}" type="sibTrans" cxnId="{70AD649F-BAA5-4B0F-9E1A-092A6A9315F6}">
      <dgm:prSet/>
      <dgm:spPr/>
      <dgm:t>
        <a:bodyPr/>
        <a:lstStyle/>
        <a:p>
          <a:endParaRPr lang="en-US"/>
        </a:p>
      </dgm:t>
    </dgm:pt>
    <dgm:pt modelId="{A8B77EC5-C1CB-474B-AA93-A0BB899B2531}" type="pres">
      <dgm:prSet presAssocID="{7336B1F3-1F5C-4C69-A2BC-B21D58E3F42E}" presName="linear" presStyleCnt="0">
        <dgm:presLayoutVars>
          <dgm:animLvl val="lvl"/>
          <dgm:resizeHandles val="exact"/>
        </dgm:presLayoutVars>
      </dgm:prSet>
      <dgm:spPr/>
    </dgm:pt>
    <dgm:pt modelId="{214BEF92-6A2A-4494-AB97-6626750F9C7A}" type="pres">
      <dgm:prSet presAssocID="{7DAE7E55-E1E2-4757-A209-E1519976D88D}" presName="parentText" presStyleLbl="node1" presStyleIdx="0" presStyleCnt="6">
        <dgm:presLayoutVars>
          <dgm:chMax val="0"/>
          <dgm:bulletEnabled val="1"/>
        </dgm:presLayoutVars>
      </dgm:prSet>
      <dgm:spPr/>
    </dgm:pt>
    <dgm:pt modelId="{F0597E38-543D-449B-95E6-AB4DC1CD0B6D}" type="pres">
      <dgm:prSet presAssocID="{13F6268B-6CAA-49E0-A91F-762B54F7FCF4}" presName="spacer" presStyleCnt="0"/>
      <dgm:spPr/>
    </dgm:pt>
    <dgm:pt modelId="{7DE75225-1D7F-41D2-B672-11FC4E195A11}" type="pres">
      <dgm:prSet presAssocID="{D5F2F466-DB8B-4840-B0B1-63C5B0BA531F}" presName="parentText" presStyleLbl="node1" presStyleIdx="1" presStyleCnt="6">
        <dgm:presLayoutVars>
          <dgm:chMax val="0"/>
          <dgm:bulletEnabled val="1"/>
        </dgm:presLayoutVars>
      </dgm:prSet>
      <dgm:spPr/>
    </dgm:pt>
    <dgm:pt modelId="{6D238BC5-9523-403C-8D23-4465F5C42BE6}" type="pres">
      <dgm:prSet presAssocID="{8A634266-3336-45BD-BC25-58671AD247B4}" presName="spacer" presStyleCnt="0"/>
      <dgm:spPr/>
    </dgm:pt>
    <dgm:pt modelId="{B1B60DC8-270E-40B6-81AB-FF23B86D7A6F}" type="pres">
      <dgm:prSet presAssocID="{5781AB1B-939C-46ED-9D24-785274031A33}" presName="parentText" presStyleLbl="node1" presStyleIdx="2" presStyleCnt="6">
        <dgm:presLayoutVars>
          <dgm:chMax val="0"/>
          <dgm:bulletEnabled val="1"/>
        </dgm:presLayoutVars>
      </dgm:prSet>
      <dgm:spPr/>
    </dgm:pt>
    <dgm:pt modelId="{55BEFE17-139D-467E-8953-B6539BDD9AC4}" type="pres">
      <dgm:prSet presAssocID="{B9EDEFD7-8863-4680-9085-19F2A26F034E}" presName="spacer" presStyleCnt="0"/>
      <dgm:spPr/>
    </dgm:pt>
    <dgm:pt modelId="{D975F9BA-ED91-47EC-8EB8-D401D484A1EA}" type="pres">
      <dgm:prSet presAssocID="{5CCABC4D-99D1-4EAB-834A-2EDDBDDCAD52}" presName="parentText" presStyleLbl="node1" presStyleIdx="3" presStyleCnt="6">
        <dgm:presLayoutVars>
          <dgm:chMax val="0"/>
          <dgm:bulletEnabled val="1"/>
        </dgm:presLayoutVars>
      </dgm:prSet>
      <dgm:spPr/>
    </dgm:pt>
    <dgm:pt modelId="{D309D94C-3D54-451B-8190-9B35078001AB}" type="pres">
      <dgm:prSet presAssocID="{A44E84C0-2F81-47F1-9B2E-E87A93BC15DB}" presName="spacer" presStyleCnt="0"/>
      <dgm:spPr/>
    </dgm:pt>
    <dgm:pt modelId="{3B2B82BA-D149-4A7D-AE69-237ED96CD494}" type="pres">
      <dgm:prSet presAssocID="{52BCD488-BB53-40B2-9D34-D60243BBBBD3}" presName="parentText" presStyleLbl="node1" presStyleIdx="4" presStyleCnt="6">
        <dgm:presLayoutVars>
          <dgm:chMax val="0"/>
          <dgm:bulletEnabled val="1"/>
        </dgm:presLayoutVars>
      </dgm:prSet>
      <dgm:spPr/>
    </dgm:pt>
    <dgm:pt modelId="{479C02B0-8311-4B9D-9F29-54848EFF2382}" type="pres">
      <dgm:prSet presAssocID="{AD6C6055-2F04-4FAE-B8DC-CEA3D7B0A607}" presName="spacer" presStyleCnt="0"/>
      <dgm:spPr/>
    </dgm:pt>
    <dgm:pt modelId="{197BB6A3-8257-4887-9B41-B93DB7750714}" type="pres">
      <dgm:prSet presAssocID="{3F215DC4-92DC-4BD3-AB48-2B93BB25EDFD}" presName="parentText" presStyleLbl="node1" presStyleIdx="5" presStyleCnt="6">
        <dgm:presLayoutVars>
          <dgm:chMax val="0"/>
          <dgm:bulletEnabled val="1"/>
        </dgm:presLayoutVars>
      </dgm:prSet>
      <dgm:spPr/>
    </dgm:pt>
  </dgm:ptLst>
  <dgm:cxnLst>
    <dgm:cxn modelId="{56EE6E01-F717-4BF5-9EB7-F5113C807159}" srcId="{7336B1F3-1F5C-4C69-A2BC-B21D58E3F42E}" destId="{D5F2F466-DB8B-4840-B0B1-63C5B0BA531F}" srcOrd="1" destOrd="0" parTransId="{AD0AC2E8-1020-4BB5-94E9-3498529B0D4D}" sibTransId="{8A634266-3336-45BD-BC25-58671AD247B4}"/>
    <dgm:cxn modelId="{CF117028-3ECB-430A-8BEE-E265FCB5C0B4}" srcId="{7336B1F3-1F5C-4C69-A2BC-B21D58E3F42E}" destId="{52BCD488-BB53-40B2-9D34-D60243BBBBD3}" srcOrd="4" destOrd="0" parTransId="{EB5D9CF8-6398-4F68-AE06-C0345E88956B}" sibTransId="{AD6C6055-2F04-4FAE-B8DC-CEA3D7B0A607}"/>
    <dgm:cxn modelId="{C32CDB36-C90C-467C-B5B2-A85F5E6F14E6}" type="presOf" srcId="{3F215DC4-92DC-4BD3-AB48-2B93BB25EDFD}" destId="{197BB6A3-8257-4887-9B41-B93DB7750714}" srcOrd="0" destOrd="0" presId="urn:microsoft.com/office/officeart/2005/8/layout/vList2"/>
    <dgm:cxn modelId="{84A8825D-38EF-40DF-8205-93589A19D561}" type="presOf" srcId="{7336B1F3-1F5C-4C69-A2BC-B21D58E3F42E}" destId="{A8B77EC5-C1CB-474B-AA93-A0BB899B2531}" srcOrd="0" destOrd="0" presId="urn:microsoft.com/office/officeart/2005/8/layout/vList2"/>
    <dgm:cxn modelId="{B433A950-AB9D-4BE6-A120-42A8CF568C26}" srcId="{7336B1F3-1F5C-4C69-A2BC-B21D58E3F42E}" destId="{5CCABC4D-99D1-4EAB-834A-2EDDBDDCAD52}" srcOrd="3" destOrd="0" parTransId="{22F8CFCB-50A8-4348-B2D8-7F31650618B8}" sibTransId="{A44E84C0-2F81-47F1-9B2E-E87A93BC15DB}"/>
    <dgm:cxn modelId="{8304E485-9306-401D-A122-2E819428A175}" type="presOf" srcId="{5781AB1B-939C-46ED-9D24-785274031A33}" destId="{B1B60DC8-270E-40B6-81AB-FF23B86D7A6F}" srcOrd="0" destOrd="0" presId="urn:microsoft.com/office/officeart/2005/8/layout/vList2"/>
    <dgm:cxn modelId="{13EA918A-0993-478A-89F4-818B73B77443}" srcId="{7336B1F3-1F5C-4C69-A2BC-B21D58E3F42E}" destId="{7DAE7E55-E1E2-4757-A209-E1519976D88D}" srcOrd="0" destOrd="0" parTransId="{BA78E681-CA1C-416F-A679-FC542A125DE0}" sibTransId="{13F6268B-6CAA-49E0-A91F-762B54F7FCF4}"/>
    <dgm:cxn modelId="{2E91359B-E15F-4B69-8B6E-46955C3CB606}" type="presOf" srcId="{7DAE7E55-E1E2-4757-A209-E1519976D88D}" destId="{214BEF92-6A2A-4494-AB97-6626750F9C7A}" srcOrd="0" destOrd="0" presId="urn:microsoft.com/office/officeart/2005/8/layout/vList2"/>
    <dgm:cxn modelId="{70AD649F-BAA5-4B0F-9E1A-092A6A9315F6}" srcId="{7336B1F3-1F5C-4C69-A2BC-B21D58E3F42E}" destId="{3F215DC4-92DC-4BD3-AB48-2B93BB25EDFD}" srcOrd="5" destOrd="0" parTransId="{B37791CD-70D3-442E-9D31-D3383CDB7C36}" sibTransId="{E8880803-2E3B-4744-9AB6-A1A2D5C237F8}"/>
    <dgm:cxn modelId="{4164ACC2-886A-4B03-9669-D9F780AE90C1}" srcId="{7336B1F3-1F5C-4C69-A2BC-B21D58E3F42E}" destId="{5781AB1B-939C-46ED-9D24-785274031A33}" srcOrd="2" destOrd="0" parTransId="{95EAA2CA-1E0F-49B6-B21E-48269E2CD441}" sibTransId="{B9EDEFD7-8863-4680-9085-19F2A26F034E}"/>
    <dgm:cxn modelId="{D7B742C9-8056-43D4-9A66-BB0747B91F6D}" type="presOf" srcId="{5CCABC4D-99D1-4EAB-834A-2EDDBDDCAD52}" destId="{D975F9BA-ED91-47EC-8EB8-D401D484A1EA}" srcOrd="0" destOrd="0" presId="urn:microsoft.com/office/officeart/2005/8/layout/vList2"/>
    <dgm:cxn modelId="{9EC4C6D3-A390-4957-94E8-77D51C3E2AD9}" type="presOf" srcId="{52BCD488-BB53-40B2-9D34-D60243BBBBD3}" destId="{3B2B82BA-D149-4A7D-AE69-237ED96CD494}" srcOrd="0" destOrd="0" presId="urn:microsoft.com/office/officeart/2005/8/layout/vList2"/>
    <dgm:cxn modelId="{773069E5-58C3-43F3-9DCE-79E89015AD26}" type="presOf" srcId="{D5F2F466-DB8B-4840-B0B1-63C5B0BA531F}" destId="{7DE75225-1D7F-41D2-B672-11FC4E195A11}" srcOrd="0" destOrd="0" presId="urn:microsoft.com/office/officeart/2005/8/layout/vList2"/>
    <dgm:cxn modelId="{88748A2A-753B-4C01-AB3F-C94BAB939989}" type="presParOf" srcId="{A8B77EC5-C1CB-474B-AA93-A0BB899B2531}" destId="{214BEF92-6A2A-4494-AB97-6626750F9C7A}" srcOrd="0" destOrd="0" presId="urn:microsoft.com/office/officeart/2005/8/layout/vList2"/>
    <dgm:cxn modelId="{4C1651CA-CD06-404E-9CFE-4BABC401D271}" type="presParOf" srcId="{A8B77EC5-C1CB-474B-AA93-A0BB899B2531}" destId="{F0597E38-543D-449B-95E6-AB4DC1CD0B6D}" srcOrd="1" destOrd="0" presId="urn:microsoft.com/office/officeart/2005/8/layout/vList2"/>
    <dgm:cxn modelId="{2AA914A3-A175-437D-A053-AED8E0AF4FE8}" type="presParOf" srcId="{A8B77EC5-C1CB-474B-AA93-A0BB899B2531}" destId="{7DE75225-1D7F-41D2-B672-11FC4E195A11}" srcOrd="2" destOrd="0" presId="urn:microsoft.com/office/officeart/2005/8/layout/vList2"/>
    <dgm:cxn modelId="{716CD227-6E3C-4544-BECF-850F10465FD7}" type="presParOf" srcId="{A8B77EC5-C1CB-474B-AA93-A0BB899B2531}" destId="{6D238BC5-9523-403C-8D23-4465F5C42BE6}" srcOrd="3" destOrd="0" presId="urn:microsoft.com/office/officeart/2005/8/layout/vList2"/>
    <dgm:cxn modelId="{8645AE98-D0DF-47D3-9076-D7CB5E5074A6}" type="presParOf" srcId="{A8B77EC5-C1CB-474B-AA93-A0BB899B2531}" destId="{B1B60DC8-270E-40B6-81AB-FF23B86D7A6F}" srcOrd="4" destOrd="0" presId="urn:microsoft.com/office/officeart/2005/8/layout/vList2"/>
    <dgm:cxn modelId="{53B7F74A-DB44-4D66-A201-B35F8BD6B2F9}" type="presParOf" srcId="{A8B77EC5-C1CB-474B-AA93-A0BB899B2531}" destId="{55BEFE17-139D-467E-8953-B6539BDD9AC4}" srcOrd="5" destOrd="0" presId="urn:microsoft.com/office/officeart/2005/8/layout/vList2"/>
    <dgm:cxn modelId="{2B796739-290E-4A5D-A69B-59A15CAF728B}" type="presParOf" srcId="{A8B77EC5-C1CB-474B-AA93-A0BB899B2531}" destId="{D975F9BA-ED91-47EC-8EB8-D401D484A1EA}" srcOrd="6" destOrd="0" presId="urn:microsoft.com/office/officeart/2005/8/layout/vList2"/>
    <dgm:cxn modelId="{CB76044D-DAED-4F3E-B668-E9CE2F9C9BEF}" type="presParOf" srcId="{A8B77EC5-C1CB-474B-AA93-A0BB899B2531}" destId="{D309D94C-3D54-451B-8190-9B35078001AB}" srcOrd="7" destOrd="0" presId="urn:microsoft.com/office/officeart/2005/8/layout/vList2"/>
    <dgm:cxn modelId="{0F54FB0C-A5E8-4441-BF2D-596D1A236806}" type="presParOf" srcId="{A8B77EC5-C1CB-474B-AA93-A0BB899B2531}" destId="{3B2B82BA-D149-4A7D-AE69-237ED96CD494}" srcOrd="8" destOrd="0" presId="urn:microsoft.com/office/officeart/2005/8/layout/vList2"/>
    <dgm:cxn modelId="{879119B7-2BA7-4BCC-85DE-97B7CCD8399D}" type="presParOf" srcId="{A8B77EC5-C1CB-474B-AA93-A0BB899B2531}" destId="{479C02B0-8311-4B9D-9F29-54848EFF2382}" srcOrd="9" destOrd="0" presId="urn:microsoft.com/office/officeart/2005/8/layout/vList2"/>
    <dgm:cxn modelId="{C8E99123-78AE-4F44-A24E-238E880292E3}" type="presParOf" srcId="{A8B77EC5-C1CB-474B-AA93-A0BB899B2531}" destId="{197BB6A3-8257-4887-9B41-B93DB7750714}"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7C5DD7C-97BC-4D91-B999-891AC0A81A0A}" type="doc">
      <dgm:prSet loTypeId="urn:microsoft.com/office/officeart/2016/7/layout/VerticalDownArrowProcess" loCatId="process" qsTypeId="urn:microsoft.com/office/officeart/2005/8/quickstyle/simple1" qsCatId="simple" csTypeId="urn:microsoft.com/office/officeart/2005/8/colors/colorful2" csCatId="colorful" phldr="1"/>
      <dgm:spPr/>
      <dgm:t>
        <a:bodyPr/>
        <a:lstStyle/>
        <a:p>
          <a:endParaRPr lang="en-US"/>
        </a:p>
      </dgm:t>
    </dgm:pt>
    <dgm:pt modelId="{C4068CDF-9066-4A58-84DA-5587D22C6613}">
      <dgm:prSet/>
      <dgm:spPr/>
      <dgm:t>
        <a:bodyPr/>
        <a:lstStyle/>
        <a:p>
          <a:r>
            <a:rPr lang="en-US" dirty="0"/>
            <a:t>1</a:t>
          </a:r>
        </a:p>
      </dgm:t>
    </dgm:pt>
    <dgm:pt modelId="{662E2B42-F8E7-473E-BE68-C657E1134531}" type="parTrans" cxnId="{EF543653-6BA6-4A2B-8686-7D00300ED961}">
      <dgm:prSet/>
      <dgm:spPr/>
      <dgm:t>
        <a:bodyPr/>
        <a:lstStyle/>
        <a:p>
          <a:endParaRPr lang="en-US"/>
        </a:p>
      </dgm:t>
    </dgm:pt>
    <dgm:pt modelId="{E3ABA584-D179-46B0-B006-B0BA008F310C}" type="sibTrans" cxnId="{EF543653-6BA6-4A2B-8686-7D00300ED961}">
      <dgm:prSet/>
      <dgm:spPr/>
      <dgm:t>
        <a:bodyPr/>
        <a:lstStyle/>
        <a:p>
          <a:endParaRPr lang="en-US"/>
        </a:p>
      </dgm:t>
    </dgm:pt>
    <dgm:pt modelId="{C05089A0-3242-4A4A-B179-05CA961D94F9}">
      <dgm:prSet/>
      <dgm:spPr/>
      <dgm:t>
        <a:bodyPr/>
        <a:lstStyle/>
        <a:p>
          <a:endParaRPr lang="en-US" dirty="0"/>
        </a:p>
      </dgm:t>
    </dgm:pt>
    <dgm:pt modelId="{255ECCE1-7C73-4A72-BDF7-5928A6413E7E}" type="parTrans" cxnId="{50C7D577-A19A-41FF-B1D8-48C908AC5C0B}">
      <dgm:prSet/>
      <dgm:spPr/>
      <dgm:t>
        <a:bodyPr/>
        <a:lstStyle/>
        <a:p>
          <a:endParaRPr lang="en-US"/>
        </a:p>
      </dgm:t>
    </dgm:pt>
    <dgm:pt modelId="{B99E2D5F-EE94-415D-95CD-FC51873D71F3}" type="sibTrans" cxnId="{50C7D577-A19A-41FF-B1D8-48C908AC5C0B}">
      <dgm:prSet/>
      <dgm:spPr/>
      <dgm:t>
        <a:bodyPr/>
        <a:lstStyle/>
        <a:p>
          <a:endParaRPr lang="en-US"/>
        </a:p>
      </dgm:t>
    </dgm:pt>
    <dgm:pt modelId="{3331AB9F-6171-403B-8727-63ED4B454AF2}">
      <dgm:prSet/>
      <dgm:spPr/>
      <dgm:t>
        <a:bodyPr/>
        <a:lstStyle/>
        <a:p>
          <a:r>
            <a:rPr lang="en-US" dirty="0"/>
            <a:t>2</a:t>
          </a:r>
        </a:p>
      </dgm:t>
    </dgm:pt>
    <dgm:pt modelId="{1084085D-A0B0-49D8-93F1-276563581454}" type="parTrans" cxnId="{0B210093-0605-4921-A29C-864DD8775FB7}">
      <dgm:prSet/>
      <dgm:spPr/>
      <dgm:t>
        <a:bodyPr/>
        <a:lstStyle/>
        <a:p>
          <a:endParaRPr lang="en-US"/>
        </a:p>
      </dgm:t>
    </dgm:pt>
    <dgm:pt modelId="{73AACFAF-A086-41B6-B3F6-8E7016863B45}" type="sibTrans" cxnId="{0B210093-0605-4921-A29C-864DD8775FB7}">
      <dgm:prSet/>
      <dgm:spPr/>
      <dgm:t>
        <a:bodyPr/>
        <a:lstStyle/>
        <a:p>
          <a:endParaRPr lang="en-US"/>
        </a:p>
      </dgm:t>
    </dgm:pt>
    <dgm:pt modelId="{85FEEE3B-D8D4-4F8F-B6BF-529ECD2EDEB4}">
      <dgm:prSet/>
      <dgm:spPr/>
      <dgm:t>
        <a:bodyPr/>
        <a:lstStyle/>
        <a:p>
          <a:endParaRPr lang="en-US" dirty="0"/>
        </a:p>
      </dgm:t>
    </dgm:pt>
    <dgm:pt modelId="{E101442F-3B93-40E0-A343-BCFFCA302F09}" type="parTrans" cxnId="{C8389CB4-E75B-4B9B-9387-01E9DB0E3C68}">
      <dgm:prSet/>
      <dgm:spPr/>
      <dgm:t>
        <a:bodyPr/>
        <a:lstStyle/>
        <a:p>
          <a:endParaRPr lang="en-US"/>
        </a:p>
      </dgm:t>
    </dgm:pt>
    <dgm:pt modelId="{1DC1C7CB-F672-41B9-B7B5-B4ECD544E4F8}" type="sibTrans" cxnId="{C8389CB4-E75B-4B9B-9387-01E9DB0E3C68}">
      <dgm:prSet/>
      <dgm:spPr/>
      <dgm:t>
        <a:bodyPr/>
        <a:lstStyle/>
        <a:p>
          <a:endParaRPr lang="en-US"/>
        </a:p>
      </dgm:t>
    </dgm:pt>
    <dgm:pt modelId="{B69C249A-A9D6-42FD-BF71-644507075380}">
      <dgm:prSet/>
      <dgm:spPr/>
      <dgm:t>
        <a:bodyPr/>
        <a:lstStyle/>
        <a:p>
          <a:r>
            <a:rPr lang="en-US" dirty="0"/>
            <a:t>3</a:t>
          </a:r>
        </a:p>
      </dgm:t>
    </dgm:pt>
    <dgm:pt modelId="{D35D50C1-EFAF-4F74-AF31-FB39A0E1CAA3}" type="parTrans" cxnId="{3AA96E1C-06D7-4289-AA03-5DBC98BFC473}">
      <dgm:prSet/>
      <dgm:spPr/>
      <dgm:t>
        <a:bodyPr/>
        <a:lstStyle/>
        <a:p>
          <a:endParaRPr lang="en-US"/>
        </a:p>
      </dgm:t>
    </dgm:pt>
    <dgm:pt modelId="{4A2AC6E1-D372-494D-B54B-93DC336DE5D8}" type="sibTrans" cxnId="{3AA96E1C-06D7-4289-AA03-5DBC98BFC473}">
      <dgm:prSet/>
      <dgm:spPr/>
      <dgm:t>
        <a:bodyPr/>
        <a:lstStyle/>
        <a:p>
          <a:endParaRPr lang="en-US"/>
        </a:p>
      </dgm:t>
    </dgm:pt>
    <dgm:pt modelId="{13C119EC-8F0C-45E0-A93D-5B06EABA097F}">
      <dgm:prSet/>
      <dgm:spPr/>
      <dgm:t>
        <a:bodyPr/>
        <a:lstStyle/>
        <a:p>
          <a:endParaRPr lang="en-US" dirty="0"/>
        </a:p>
      </dgm:t>
    </dgm:pt>
    <dgm:pt modelId="{86E13B26-4EAB-4051-9920-D95263EFC2A8}" type="parTrans" cxnId="{6A044637-48C4-48D1-B82F-4111729191E5}">
      <dgm:prSet/>
      <dgm:spPr/>
      <dgm:t>
        <a:bodyPr/>
        <a:lstStyle/>
        <a:p>
          <a:endParaRPr lang="en-US"/>
        </a:p>
      </dgm:t>
    </dgm:pt>
    <dgm:pt modelId="{64C29E28-7A6F-41AE-8A83-6C1F3F930651}" type="sibTrans" cxnId="{6A044637-48C4-48D1-B82F-4111729191E5}">
      <dgm:prSet/>
      <dgm:spPr/>
      <dgm:t>
        <a:bodyPr/>
        <a:lstStyle/>
        <a:p>
          <a:endParaRPr lang="en-US"/>
        </a:p>
      </dgm:t>
    </dgm:pt>
    <dgm:pt modelId="{026AF501-B4B5-4342-B91E-08A7355E7869}">
      <dgm:prSet/>
      <dgm:spPr/>
      <dgm:t>
        <a:bodyPr/>
        <a:lstStyle/>
        <a:p>
          <a:r>
            <a:rPr lang="en-US" dirty="0"/>
            <a:t>4</a:t>
          </a:r>
        </a:p>
      </dgm:t>
    </dgm:pt>
    <dgm:pt modelId="{3EC126C2-AA2F-4428-8F79-77A9899B2D89}" type="parTrans" cxnId="{BCC28B94-CCE2-4F1C-8173-49A11BB378A7}">
      <dgm:prSet/>
      <dgm:spPr/>
      <dgm:t>
        <a:bodyPr/>
        <a:lstStyle/>
        <a:p>
          <a:endParaRPr lang="en-US"/>
        </a:p>
      </dgm:t>
    </dgm:pt>
    <dgm:pt modelId="{FF020730-41F7-475F-A9CF-7D75259D5F54}" type="sibTrans" cxnId="{BCC28B94-CCE2-4F1C-8173-49A11BB378A7}">
      <dgm:prSet/>
      <dgm:spPr/>
      <dgm:t>
        <a:bodyPr/>
        <a:lstStyle/>
        <a:p>
          <a:endParaRPr lang="en-US"/>
        </a:p>
      </dgm:t>
    </dgm:pt>
    <dgm:pt modelId="{1BEFE3EE-EBF5-45A9-9EF8-3BDBA07766BF}">
      <dgm:prSet/>
      <dgm:spPr/>
      <dgm:t>
        <a:bodyPr/>
        <a:lstStyle/>
        <a:p>
          <a:r>
            <a:rPr lang="en-US" dirty="0"/>
            <a:t>Using local Empirical Bayes smoothing and LISA quadrants, identify ‘hot and cold spot’ regions and assign nominal labels to contained counties.  Use algorithms capable of multi-</a:t>
          </a:r>
          <a:r>
            <a:rPr lang="en-US" dirty="0" err="1"/>
            <a:t>nomial</a:t>
          </a:r>
          <a:r>
            <a:rPr lang="en-US" dirty="0"/>
            <a:t> prediction to identify health resources associated with each category. </a:t>
          </a:r>
        </a:p>
      </dgm:t>
    </dgm:pt>
    <dgm:pt modelId="{F3E3014E-6563-4B0A-AA45-5CB6A99981C8}" type="parTrans" cxnId="{EADC0F69-2B98-4458-9156-7F7BB1C124A4}">
      <dgm:prSet/>
      <dgm:spPr/>
      <dgm:t>
        <a:bodyPr/>
        <a:lstStyle/>
        <a:p>
          <a:endParaRPr lang="en-US"/>
        </a:p>
      </dgm:t>
    </dgm:pt>
    <dgm:pt modelId="{19405839-E5BF-45DE-8FD5-0F34E8DE68A1}" type="sibTrans" cxnId="{EADC0F69-2B98-4458-9156-7F7BB1C124A4}">
      <dgm:prSet/>
      <dgm:spPr/>
      <dgm:t>
        <a:bodyPr/>
        <a:lstStyle/>
        <a:p>
          <a:endParaRPr lang="en-US"/>
        </a:p>
      </dgm:t>
    </dgm:pt>
    <dgm:pt modelId="{E00C0806-4AFE-4B68-BD71-4C1DC5C59065}">
      <dgm:prSet/>
      <dgm:spPr/>
      <dgm:t>
        <a:bodyPr/>
        <a:lstStyle/>
        <a:p>
          <a:r>
            <a:rPr lang="en-US" dirty="0"/>
            <a:t>5</a:t>
          </a:r>
        </a:p>
      </dgm:t>
    </dgm:pt>
    <dgm:pt modelId="{D49A1041-7D0C-48C4-A1D3-16EAA9E03EFC}" type="parTrans" cxnId="{5D1BF9AC-BB0B-4D32-B9C7-1279FAFCD856}">
      <dgm:prSet/>
      <dgm:spPr/>
      <dgm:t>
        <a:bodyPr/>
        <a:lstStyle/>
        <a:p>
          <a:endParaRPr lang="en-US"/>
        </a:p>
      </dgm:t>
    </dgm:pt>
    <dgm:pt modelId="{D7360DA1-8BD9-44BA-A3B7-9DF89E9E7078}" type="sibTrans" cxnId="{5D1BF9AC-BB0B-4D32-B9C7-1279FAFCD856}">
      <dgm:prSet/>
      <dgm:spPr/>
      <dgm:t>
        <a:bodyPr/>
        <a:lstStyle/>
        <a:p>
          <a:endParaRPr lang="en-US"/>
        </a:p>
      </dgm:t>
    </dgm:pt>
    <dgm:pt modelId="{C5A82644-0CBA-4154-9A0B-B761AF17F020}">
      <dgm:prSet/>
      <dgm:spPr/>
      <dgm:t>
        <a:bodyPr/>
        <a:lstStyle/>
        <a:p>
          <a:r>
            <a:rPr lang="en-US" dirty="0"/>
            <a:t>Using zip code predictors, conduct geographic weighted regression to identify regions each predictor has significantly higher or lower coefficients. Assign nominal labels and use algorithms capable of multi-</a:t>
          </a:r>
          <a:r>
            <a:rPr lang="en-US" dirty="0" err="1"/>
            <a:t>nomial</a:t>
          </a:r>
          <a:r>
            <a:rPr lang="en-US" dirty="0"/>
            <a:t> prediction to identify health resources associated with each category.  </a:t>
          </a:r>
        </a:p>
      </dgm:t>
    </dgm:pt>
    <dgm:pt modelId="{5714621C-4BE7-4770-A3AD-78179C166AB3}" type="parTrans" cxnId="{0D092791-537C-412D-8CAC-C56B25FBD126}">
      <dgm:prSet/>
      <dgm:spPr/>
      <dgm:t>
        <a:bodyPr/>
        <a:lstStyle/>
        <a:p>
          <a:endParaRPr lang="en-US"/>
        </a:p>
      </dgm:t>
    </dgm:pt>
    <dgm:pt modelId="{553E7B28-400A-4769-9E1B-FE0CD6A70284}" type="sibTrans" cxnId="{0D092791-537C-412D-8CAC-C56B25FBD126}">
      <dgm:prSet/>
      <dgm:spPr/>
      <dgm:t>
        <a:bodyPr/>
        <a:lstStyle/>
        <a:p>
          <a:endParaRPr lang="en-US"/>
        </a:p>
      </dgm:t>
    </dgm:pt>
    <dgm:pt modelId="{10F3A468-3058-4E4D-9C4A-061A710756AF}">
      <dgm:prSet/>
      <dgm:spPr/>
      <dgm:t>
        <a:bodyPr/>
        <a:lstStyle/>
        <a:p>
          <a:r>
            <a:rPr lang="en-US" dirty="0"/>
            <a:t>6</a:t>
          </a:r>
        </a:p>
      </dgm:t>
    </dgm:pt>
    <dgm:pt modelId="{3F57BC62-B061-4590-8B8B-5767989C165C}" type="parTrans" cxnId="{4CD71323-FC42-4E2D-BEFC-CB78844369C6}">
      <dgm:prSet/>
      <dgm:spPr/>
      <dgm:t>
        <a:bodyPr/>
        <a:lstStyle/>
        <a:p>
          <a:endParaRPr lang="en-US"/>
        </a:p>
      </dgm:t>
    </dgm:pt>
    <dgm:pt modelId="{07EA90A0-70C7-4361-83C3-E259F3F8176F}" type="sibTrans" cxnId="{4CD71323-FC42-4E2D-BEFC-CB78844369C6}">
      <dgm:prSet/>
      <dgm:spPr/>
      <dgm:t>
        <a:bodyPr/>
        <a:lstStyle/>
        <a:p>
          <a:endParaRPr lang="en-US"/>
        </a:p>
      </dgm:t>
    </dgm:pt>
    <dgm:pt modelId="{01AE7C27-8064-4130-8592-5965299E2D00}">
      <dgm:prSet/>
      <dgm:spPr/>
      <dgm:t>
        <a:bodyPr/>
        <a:lstStyle/>
        <a:p>
          <a:r>
            <a:rPr lang="en-US" dirty="0"/>
            <a:t>Using domain knowledge create lists using the selected county variables associated with increased or decreased prevalence given the assumptions in step 4 and 5.  Remove variables that are not consistent with any current theoretical construct and test for OLS assumptions. </a:t>
          </a:r>
        </a:p>
      </dgm:t>
    </dgm:pt>
    <dgm:pt modelId="{A9D851B1-5500-4F79-93BF-82AEFCD8363E}" type="parTrans" cxnId="{A40CEA32-C452-436D-BBF6-6B29E58C06AC}">
      <dgm:prSet/>
      <dgm:spPr/>
      <dgm:t>
        <a:bodyPr/>
        <a:lstStyle/>
        <a:p>
          <a:endParaRPr lang="en-US"/>
        </a:p>
      </dgm:t>
    </dgm:pt>
    <dgm:pt modelId="{35F3D99C-3714-4CE6-B0EA-62B39FD7698C}" type="sibTrans" cxnId="{A40CEA32-C452-436D-BBF6-6B29E58C06AC}">
      <dgm:prSet/>
      <dgm:spPr/>
      <dgm:t>
        <a:bodyPr/>
        <a:lstStyle/>
        <a:p>
          <a:endParaRPr lang="en-US"/>
        </a:p>
      </dgm:t>
    </dgm:pt>
    <dgm:pt modelId="{0AB3D1A6-9969-4EB2-9A0A-3A4F8CE4BEE6}">
      <dgm:prSet/>
      <dgm:spPr/>
      <dgm:t>
        <a:bodyPr/>
        <a:lstStyle/>
        <a:p>
          <a:r>
            <a:rPr lang="en-US" dirty="0"/>
            <a:t>7</a:t>
          </a:r>
        </a:p>
      </dgm:t>
    </dgm:pt>
    <dgm:pt modelId="{7196AAEA-C85D-4C3E-9ADA-59618C273246}" type="parTrans" cxnId="{59F674A8-FFB2-4DF2-A1AE-5D1298D19D11}">
      <dgm:prSet/>
      <dgm:spPr/>
      <dgm:t>
        <a:bodyPr/>
        <a:lstStyle/>
        <a:p>
          <a:endParaRPr lang="en-US"/>
        </a:p>
      </dgm:t>
    </dgm:pt>
    <dgm:pt modelId="{B57DE8ED-ADBF-4664-8B9D-F59185065DBC}" type="sibTrans" cxnId="{59F674A8-FFB2-4DF2-A1AE-5D1298D19D11}">
      <dgm:prSet/>
      <dgm:spPr/>
      <dgm:t>
        <a:bodyPr/>
        <a:lstStyle/>
        <a:p>
          <a:endParaRPr lang="en-US"/>
        </a:p>
      </dgm:t>
    </dgm:pt>
    <dgm:pt modelId="{04A19540-6E49-42C0-BE84-C3332DCBD5D3}">
      <dgm:prSet/>
      <dgm:spPr/>
      <dgm:t>
        <a:bodyPr/>
        <a:lstStyle/>
        <a:p>
          <a:r>
            <a:rPr lang="en-US" dirty="0"/>
            <a:t>For each county predictor create adjusted mixed-effects regression adjusting for zip code predictors that include the county predictor as an independent parameter (LISA) or as an interaction term (GWR). Compare statistically significant parameters estimates.</a:t>
          </a:r>
        </a:p>
      </dgm:t>
    </dgm:pt>
    <dgm:pt modelId="{938FAC6A-1D03-4F43-BBED-4F5B55D028D5}" type="parTrans" cxnId="{4C9D3935-ACC6-4825-8100-89B51510930D}">
      <dgm:prSet/>
      <dgm:spPr/>
      <dgm:t>
        <a:bodyPr/>
        <a:lstStyle/>
        <a:p>
          <a:endParaRPr lang="en-US"/>
        </a:p>
      </dgm:t>
    </dgm:pt>
    <dgm:pt modelId="{97F02B77-9AD9-48A8-9A6B-2ACF416F9394}" type="sibTrans" cxnId="{4C9D3935-ACC6-4825-8100-89B51510930D}">
      <dgm:prSet/>
      <dgm:spPr/>
      <dgm:t>
        <a:bodyPr/>
        <a:lstStyle/>
        <a:p>
          <a:endParaRPr lang="en-US"/>
        </a:p>
      </dgm:t>
    </dgm:pt>
    <dgm:pt modelId="{0A384BD1-B1D0-4715-B5BF-2D12D4678D72}">
      <dgm:prSet/>
      <dgm:spPr/>
      <dgm:t>
        <a:bodyPr/>
        <a:lstStyle/>
        <a:p>
          <a:r>
            <a:rPr lang="en-US" dirty="0"/>
            <a:t>Collect estimated zip code level self-reported poor mental health status as percent of population from the 2020 release of the CDC and RWJF PLACES dataset (formerly 500 Cities project). This represents the outcome of interest.</a:t>
          </a:r>
        </a:p>
      </dgm:t>
    </dgm:pt>
    <dgm:pt modelId="{C9E98433-A04B-4712-A1DD-D5A11A663829}" type="parTrans" cxnId="{0A87A3D9-8AA0-4BEF-ADB1-455CB82B2426}">
      <dgm:prSet/>
      <dgm:spPr/>
      <dgm:t>
        <a:bodyPr/>
        <a:lstStyle/>
        <a:p>
          <a:endParaRPr lang="en-US"/>
        </a:p>
      </dgm:t>
    </dgm:pt>
    <dgm:pt modelId="{0DB5B6F9-B5E3-4E12-A467-2E5E55AFCE52}" type="sibTrans" cxnId="{0A87A3D9-8AA0-4BEF-ADB1-455CB82B2426}">
      <dgm:prSet/>
      <dgm:spPr/>
      <dgm:t>
        <a:bodyPr/>
        <a:lstStyle/>
        <a:p>
          <a:endParaRPr lang="en-US"/>
        </a:p>
      </dgm:t>
    </dgm:pt>
    <dgm:pt modelId="{574D9E23-FD87-45AF-B811-C970730FFA2A}">
      <dgm:prSet/>
      <dgm:spPr/>
      <dgm:t>
        <a:bodyPr/>
        <a:lstStyle/>
        <a:p>
          <a:endParaRPr lang="en-US" dirty="0"/>
        </a:p>
      </dgm:t>
    </dgm:pt>
    <dgm:pt modelId="{649E6D35-2772-490E-BB89-D91C923D8073}" type="parTrans" cxnId="{D192DDAD-1B1E-4832-A600-3176D6A1B63B}">
      <dgm:prSet/>
      <dgm:spPr/>
      <dgm:t>
        <a:bodyPr/>
        <a:lstStyle/>
        <a:p>
          <a:endParaRPr lang="en-US"/>
        </a:p>
      </dgm:t>
    </dgm:pt>
    <dgm:pt modelId="{58C5323B-1E97-4FB5-BA71-527AF96C9F11}" type="sibTrans" cxnId="{D192DDAD-1B1E-4832-A600-3176D6A1B63B}">
      <dgm:prSet/>
      <dgm:spPr/>
      <dgm:t>
        <a:bodyPr/>
        <a:lstStyle/>
        <a:p>
          <a:endParaRPr lang="en-US"/>
        </a:p>
      </dgm:t>
    </dgm:pt>
    <dgm:pt modelId="{ECB4C42C-9F00-47E3-AB7E-057C49C85F51}">
      <dgm:prSet/>
      <dgm:spPr/>
      <dgm:t>
        <a:bodyPr/>
        <a:lstStyle/>
        <a:p>
          <a:endParaRPr lang="en-US" dirty="0"/>
        </a:p>
      </dgm:t>
    </dgm:pt>
    <dgm:pt modelId="{8D64E2CD-5A41-4DA0-B12B-92B0274B78EE}" type="parTrans" cxnId="{C7289D0B-D059-4556-94C3-C5C38D88682C}">
      <dgm:prSet/>
      <dgm:spPr/>
      <dgm:t>
        <a:bodyPr/>
        <a:lstStyle/>
        <a:p>
          <a:endParaRPr lang="en-US"/>
        </a:p>
      </dgm:t>
    </dgm:pt>
    <dgm:pt modelId="{C9946387-4CD8-457B-9CF9-8430D165FA52}" type="sibTrans" cxnId="{C7289D0B-D059-4556-94C3-C5C38D88682C}">
      <dgm:prSet/>
      <dgm:spPr/>
      <dgm:t>
        <a:bodyPr/>
        <a:lstStyle/>
        <a:p>
          <a:endParaRPr lang="en-US"/>
        </a:p>
      </dgm:t>
    </dgm:pt>
    <dgm:pt modelId="{6CFF0171-63A6-4EB5-BD92-1FAD65689969}">
      <dgm:prSet/>
      <dgm:spPr/>
      <dgm:t>
        <a:bodyPr/>
        <a:lstStyle/>
        <a:p>
          <a:r>
            <a:rPr lang="en-US" dirty="0"/>
            <a:t>Collect approximately 2000 county level health resource variables from the 2020 release of the HRSA Area Health resource File. These represent possible predictors. </a:t>
          </a:r>
        </a:p>
      </dgm:t>
    </dgm:pt>
    <dgm:pt modelId="{0BC18A62-270E-44AE-A4AC-E369D78C2CD1}" type="sibTrans" cxnId="{618543D4-DB46-4A48-9938-A415644A02F6}">
      <dgm:prSet/>
      <dgm:spPr/>
      <dgm:t>
        <a:bodyPr/>
        <a:lstStyle/>
        <a:p>
          <a:endParaRPr lang="en-US"/>
        </a:p>
      </dgm:t>
    </dgm:pt>
    <dgm:pt modelId="{09091091-1E5A-4764-8D62-AFD83EDD9365}" type="parTrans" cxnId="{618543D4-DB46-4A48-9938-A415644A02F6}">
      <dgm:prSet/>
      <dgm:spPr/>
      <dgm:t>
        <a:bodyPr/>
        <a:lstStyle/>
        <a:p>
          <a:endParaRPr lang="en-US"/>
        </a:p>
      </dgm:t>
    </dgm:pt>
    <dgm:pt modelId="{2F4DD0E6-6AB9-48F1-98FE-6671FC4EF228}">
      <dgm:prSet/>
      <dgm:spPr/>
      <dgm:t>
        <a:bodyPr/>
        <a:lstStyle/>
        <a:p>
          <a:r>
            <a:rPr lang="en-US" dirty="0"/>
            <a:t>Connect outcomes with predictors, remove observations with missing values, impute missing data for predictor variables using median values, standard scale all variables. </a:t>
          </a:r>
        </a:p>
      </dgm:t>
    </dgm:pt>
    <dgm:pt modelId="{97BF040D-A5B0-4EE2-9D1C-5E45BC79D42D}" type="parTrans" cxnId="{C85B4369-921C-483F-9932-DCCE1A11417D}">
      <dgm:prSet/>
      <dgm:spPr/>
      <dgm:t>
        <a:bodyPr/>
        <a:lstStyle/>
        <a:p>
          <a:endParaRPr lang="en-US"/>
        </a:p>
      </dgm:t>
    </dgm:pt>
    <dgm:pt modelId="{473B375E-DC72-4BEE-99F0-02EA3915F1C9}" type="sibTrans" cxnId="{C85B4369-921C-483F-9932-DCCE1A11417D}">
      <dgm:prSet/>
      <dgm:spPr/>
      <dgm:t>
        <a:bodyPr/>
        <a:lstStyle/>
        <a:p>
          <a:endParaRPr lang="en-US"/>
        </a:p>
      </dgm:t>
    </dgm:pt>
    <dgm:pt modelId="{71E47B04-0C38-4315-91D2-EDAD21BBD5D8}">
      <dgm:prSet/>
      <dgm:spPr/>
      <dgm:t>
        <a:bodyPr/>
        <a:lstStyle/>
        <a:p>
          <a:endParaRPr lang="en-US" dirty="0"/>
        </a:p>
      </dgm:t>
    </dgm:pt>
    <dgm:pt modelId="{9B9DFA00-499F-415E-BA6D-6E4CE4975173}" type="parTrans" cxnId="{54273163-CDDA-4A98-BAD5-151529D78723}">
      <dgm:prSet/>
      <dgm:spPr/>
      <dgm:t>
        <a:bodyPr/>
        <a:lstStyle/>
        <a:p>
          <a:endParaRPr lang="en-US"/>
        </a:p>
      </dgm:t>
    </dgm:pt>
    <dgm:pt modelId="{FCD99AB6-CA0F-4A5A-8F33-C485F2F6FBAC}" type="sibTrans" cxnId="{54273163-CDDA-4A98-BAD5-151529D78723}">
      <dgm:prSet/>
      <dgm:spPr/>
      <dgm:t>
        <a:bodyPr/>
        <a:lstStyle/>
        <a:p>
          <a:endParaRPr lang="en-US"/>
        </a:p>
      </dgm:t>
    </dgm:pt>
    <dgm:pt modelId="{9B7C39AB-7B8B-4EA8-9A91-F4E117FC8462}" type="pres">
      <dgm:prSet presAssocID="{07C5DD7C-97BC-4D91-B999-891AC0A81A0A}" presName="Name0" presStyleCnt="0">
        <dgm:presLayoutVars>
          <dgm:dir/>
          <dgm:animLvl val="lvl"/>
          <dgm:resizeHandles val="exact"/>
        </dgm:presLayoutVars>
      </dgm:prSet>
      <dgm:spPr/>
    </dgm:pt>
    <dgm:pt modelId="{7D98CC8E-D3C6-47A9-A601-693A93BD72B6}" type="pres">
      <dgm:prSet presAssocID="{0AB3D1A6-9969-4EB2-9A0A-3A4F8CE4BEE6}" presName="boxAndChildren" presStyleCnt="0"/>
      <dgm:spPr/>
    </dgm:pt>
    <dgm:pt modelId="{18FB1457-9889-4FB0-BEEF-EEAFF9990E23}" type="pres">
      <dgm:prSet presAssocID="{0AB3D1A6-9969-4EB2-9A0A-3A4F8CE4BEE6}" presName="parentTextBox" presStyleLbl="alignNode1" presStyleIdx="0" presStyleCnt="7"/>
      <dgm:spPr/>
    </dgm:pt>
    <dgm:pt modelId="{34477AEB-235B-4269-A9FD-B5DBF4A105C0}" type="pres">
      <dgm:prSet presAssocID="{0AB3D1A6-9969-4EB2-9A0A-3A4F8CE4BEE6}" presName="descendantBox" presStyleLbl="bgAccFollowNode1" presStyleIdx="0" presStyleCnt="7"/>
      <dgm:spPr/>
    </dgm:pt>
    <dgm:pt modelId="{C60812C1-FC0E-4DC1-A491-E0FED0A2A276}" type="pres">
      <dgm:prSet presAssocID="{07EA90A0-70C7-4361-83C3-E259F3F8176F}" presName="sp" presStyleCnt="0"/>
      <dgm:spPr/>
    </dgm:pt>
    <dgm:pt modelId="{A2052DFC-2F9E-40BB-AE0B-DBEFB68FF025}" type="pres">
      <dgm:prSet presAssocID="{10F3A468-3058-4E4D-9C4A-061A710756AF}" presName="arrowAndChildren" presStyleCnt="0"/>
      <dgm:spPr/>
    </dgm:pt>
    <dgm:pt modelId="{4053874E-E61C-4E08-A5AC-705698886F1D}" type="pres">
      <dgm:prSet presAssocID="{10F3A468-3058-4E4D-9C4A-061A710756AF}" presName="parentTextArrow" presStyleLbl="node1" presStyleIdx="0" presStyleCnt="0"/>
      <dgm:spPr/>
    </dgm:pt>
    <dgm:pt modelId="{2186B6AC-0BB2-4F3F-AD01-BDAA80993903}" type="pres">
      <dgm:prSet presAssocID="{10F3A468-3058-4E4D-9C4A-061A710756AF}" presName="arrow" presStyleLbl="alignNode1" presStyleIdx="1" presStyleCnt="7"/>
      <dgm:spPr/>
    </dgm:pt>
    <dgm:pt modelId="{5E530F5A-6331-44A7-BBF3-19482BC0D089}" type="pres">
      <dgm:prSet presAssocID="{10F3A468-3058-4E4D-9C4A-061A710756AF}" presName="descendantArrow" presStyleLbl="bgAccFollowNode1" presStyleIdx="1" presStyleCnt="7"/>
      <dgm:spPr/>
    </dgm:pt>
    <dgm:pt modelId="{E87E294C-60A5-4019-BC95-62086471529B}" type="pres">
      <dgm:prSet presAssocID="{D7360DA1-8BD9-44BA-A3B7-9DF89E9E7078}" presName="sp" presStyleCnt="0"/>
      <dgm:spPr/>
    </dgm:pt>
    <dgm:pt modelId="{CAA4F117-0AD6-4ACF-8FA2-09536B35CFFD}" type="pres">
      <dgm:prSet presAssocID="{E00C0806-4AFE-4B68-BD71-4C1DC5C59065}" presName="arrowAndChildren" presStyleCnt="0"/>
      <dgm:spPr/>
    </dgm:pt>
    <dgm:pt modelId="{2DB4B7F1-9141-4385-B2DF-F0C3FD5E8038}" type="pres">
      <dgm:prSet presAssocID="{E00C0806-4AFE-4B68-BD71-4C1DC5C59065}" presName="parentTextArrow" presStyleLbl="node1" presStyleIdx="0" presStyleCnt="0"/>
      <dgm:spPr/>
    </dgm:pt>
    <dgm:pt modelId="{FFEC3E43-DC93-42E1-8B8F-E7406668DEDB}" type="pres">
      <dgm:prSet presAssocID="{E00C0806-4AFE-4B68-BD71-4C1DC5C59065}" presName="arrow" presStyleLbl="alignNode1" presStyleIdx="2" presStyleCnt="7"/>
      <dgm:spPr/>
    </dgm:pt>
    <dgm:pt modelId="{9A712D1C-E2E1-4F6E-8CF2-583DE23B6E73}" type="pres">
      <dgm:prSet presAssocID="{E00C0806-4AFE-4B68-BD71-4C1DC5C59065}" presName="descendantArrow" presStyleLbl="bgAccFollowNode1" presStyleIdx="2" presStyleCnt="7"/>
      <dgm:spPr/>
    </dgm:pt>
    <dgm:pt modelId="{702CDAC2-B3B1-4DC9-8D12-D4998BB4206D}" type="pres">
      <dgm:prSet presAssocID="{FF020730-41F7-475F-A9CF-7D75259D5F54}" presName="sp" presStyleCnt="0"/>
      <dgm:spPr/>
    </dgm:pt>
    <dgm:pt modelId="{44A4139A-A883-4FD7-819F-C6B7402D3432}" type="pres">
      <dgm:prSet presAssocID="{026AF501-B4B5-4342-B91E-08A7355E7869}" presName="arrowAndChildren" presStyleCnt="0"/>
      <dgm:spPr/>
    </dgm:pt>
    <dgm:pt modelId="{A9AECF07-3C49-4D8C-888D-86701C620BC5}" type="pres">
      <dgm:prSet presAssocID="{026AF501-B4B5-4342-B91E-08A7355E7869}" presName="parentTextArrow" presStyleLbl="node1" presStyleIdx="0" presStyleCnt="0"/>
      <dgm:spPr/>
    </dgm:pt>
    <dgm:pt modelId="{18B7989F-A516-42EC-8319-E251B27CC2D4}" type="pres">
      <dgm:prSet presAssocID="{026AF501-B4B5-4342-B91E-08A7355E7869}" presName="arrow" presStyleLbl="alignNode1" presStyleIdx="3" presStyleCnt="7"/>
      <dgm:spPr/>
    </dgm:pt>
    <dgm:pt modelId="{08FFCB5F-6DDD-4EC7-9653-358C7CEEC5FF}" type="pres">
      <dgm:prSet presAssocID="{026AF501-B4B5-4342-B91E-08A7355E7869}" presName="descendantArrow" presStyleLbl="bgAccFollowNode1" presStyleIdx="3" presStyleCnt="7" custScaleY="98383"/>
      <dgm:spPr/>
    </dgm:pt>
    <dgm:pt modelId="{FA3EC0E1-2301-4207-A08F-46C638C1936C}" type="pres">
      <dgm:prSet presAssocID="{4A2AC6E1-D372-494D-B54B-93DC336DE5D8}" presName="sp" presStyleCnt="0"/>
      <dgm:spPr/>
    </dgm:pt>
    <dgm:pt modelId="{D1BEE538-1EDF-49EA-9B6C-FBCBA3A1C347}" type="pres">
      <dgm:prSet presAssocID="{B69C249A-A9D6-42FD-BF71-644507075380}" presName="arrowAndChildren" presStyleCnt="0"/>
      <dgm:spPr/>
    </dgm:pt>
    <dgm:pt modelId="{615A981A-E50C-4E2B-A1A2-ED8818BDD104}" type="pres">
      <dgm:prSet presAssocID="{B69C249A-A9D6-42FD-BF71-644507075380}" presName="parentTextArrow" presStyleLbl="node1" presStyleIdx="0" presStyleCnt="0"/>
      <dgm:spPr/>
    </dgm:pt>
    <dgm:pt modelId="{CC34C599-6025-44C9-BF23-A1F47BF8D408}" type="pres">
      <dgm:prSet presAssocID="{B69C249A-A9D6-42FD-BF71-644507075380}" presName="arrow" presStyleLbl="alignNode1" presStyleIdx="4" presStyleCnt="7"/>
      <dgm:spPr/>
    </dgm:pt>
    <dgm:pt modelId="{A50E3D3B-7E66-4414-8BA5-69DDD824EACC}" type="pres">
      <dgm:prSet presAssocID="{B69C249A-A9D6-42FD-BF71-644507075380}" presName="descendantArrow" presStyleLbl="bgAccFollowNode1" presStyleIdx="4" presStyleCnt="7" custLinFactNeighborX="-608" custLinFactNeighborY="657"/>
      <dgm:spPr/>
    </dgm:pt>
    <dgm:pt modelId="{A5559CBD-C7DA-49F7-8601-D45D27977CB3}" type="pres">
      <dgm:prSet presAssocID="{73AACFAF-A086-41B6-B3F6-8E7016863B45}" presName="sp" presStyleCnt="0"/>
      <dgm:spPr/>
    </dgm:pt>
    <dgm:pt modelId="{A186FBBC-44AE-4CFA-8610-4F39614C4FF1}" type="pres">
      <dgm:prSet presAssocID="{3331AB9F-6171-403B-8727-63ED4B454AF2}" presName="arrowAndChildren" presStyleCnt="0"/>
      <dgm:spPr/>
    </dgm:pt>
    <dgm:pt modelId="{5D14CF46-011C-46D7-B581-A0AB5ACC9EC3}" type="pres">
      <dgm:prSet presAssocID="{3331AB9F-6171-403B-8727-63ED4B454AF2}" presName="parentTextArrow" presStyleLbl="node1" presStyleIdx="0" presStyleCnt="0"/>
      <dgm:spPr/>
    </dgm:pt>
    <dgm:pt modelId="{C303AECB-40AF-4668-9BFB-F08538E18F0B}" type="pres">
      <dgm:prSet presAssocID="{3331AB9F-6171-403B-8727-63ED4B454AF2}" presName="arrow" presStyleLbl="alignNode1" presStyleIdx="5" presStyleCnt="7" custLinFactNeighborX="-11695"/>
      <dgm:spPr/>
    </dgm:pt>
    <dgm:pt modelId="{57FD6B95-9786-4CDF-8DCF-201683CC6ED8}" type="pres">
      <dgm:prSet presAssocID="{3331AB9F-6171-403B-8727-63ED4B454AF2}" presName="descendantArrow" presStyleLbl="bgAccFollowNode1" presStyleIdx="5" presStyleCnt="7"/>
      <dgm:spPr/>
    </dgm:pt>
    <dgm:pt modelId="{BD4C9190-2CED-4D30-88CC-02767A1BD460}" type="pres">
      <dgm:prSet presAssocID="{E3ABA584-D179-46B0-B006-B0BA008F310C}" presName="sp" presStyleCnt="0"/>
      <dgm:spPr/>
    </dgm:pt>
    <dgm:pt modelId="{EB6ECEC2-4F37-478E-9699-65C06B8CB29E}" type="pres">
      <dgm:prSet presAssocID="{C4068CDF-9066-4A58-84DA-5587D22C6613}" presName="arrowAndChildren" presStyleCnt="0"/>
      <dgm:spPr/>
    </dgm:pt>
    <dgm:pt modelId="{451D00F6-B9AF-4581-8F1C-5F5DB6459C09}" type="pres">
      <dgm:prSet presAssocID="{C4068CDF-9066-4A58-84DA-5587D22C6613}" presName="parentTextArrow" presStyleLbl="node1" presStyleIdx="0" presStyleCnt="0"/>
      <dgm:spPr/>
    </dgm:pt>
    <dgm:pt modelId="{6636C882-5E6B-4E37-9D5E-071C52AAD8CB}" type="pres">
      <dgm:prSet presAssocID="{C4068CDF-9066-4A58-84DA-5587D22C6613}" presName="arrow" presStyleLbl="alignNode1" presStyleIdx="6" presStyleCnt="7" custLinFactNeighborX="-8154" custLinFactNeighborY="626"/>
      <dgm:spPr/>
    </dgm:pt>
    <dgm:pt modelId="{B2DEA36B-47B6-4EF3-B334-CF54223670AF}" type="pres">
      <dgm:prSet presAssocID="{C4068CDF-9066-4A58-84DA-5587D22C6613}" presName="descendantArrow" presStyleLbl="bgAccFollowNode1" presStyleIdx="6" presStyleCnt="7"/>
      <dgm:spPr/>
    </dgm:pt>
  </dgm:ptLst>
  <dgm:cxnLst>
    <dgm:cxn modelId="{858BB500-76D4-4B2C-960F-0DF219C975F1}" type="presOf" srcId="{C5A82644-0CBA-4154-9A0B-B761AF17F020}" destId="{9A712D1C-E2E1-4F6E-8CF2-583DE23B6E73}" srcOrd="0" destOrd="0" presId="urn:microsoft.com/office/officeart/2016/7/layout/VerticalDownArrowProcess"/>
    <dgm:cxn modelId="{CE8C1701-43D5-4475-AF12-CC20F39C3636}" type="presOf" srcId="{B69C249A-A9D6-42FD-BF71-644507075380}" destId="{CC34C599-6025-44C9-BF23-A1F47BF8D408}" srcOrd="1" destOrd="0" presId="urn:microsoft.com/office/officeart/2016/7/layout/VerticalDownArrowProcess"/>
    <dgm:cxn modelId="{619F6301-F964-492F-98C8-BC7E88DB89AC}" type="presOf" srcId="{85FEEE3B-D8D4-4F8F-B6BF-529ECD2EDEB4}" destId="{57FD6B95-9786-4CDF-8DCF-201683CC6ED8}" srcOrd="0" destOrd="0" presId="urn:microsoft.com/office/officeart/2016/7/layout/VerticalDownArrowProcess"/>
    <dgm:cxn modelId="{57AE7609-B539-47B5-9A66-E32878DCC892}" type="presOf" srcId="{3331AB9F-6171-403B-8727-63ED4B454AF2}" destId="{C303AECB-40AF-4668-9BFB-F08538E18F0B}" srcOrd="1" destOrd="0" presId="urn:microsoft.com/office/officeart/2016/7/layout/VerticalDownArrowProcess"/>
    <dgm:cxn modelId="{62A2E409-7E5B-49DA-8AF1-3A90379426CD}" type="presOf" srcId="{13C119EC-8F0C-45E0-A93D-5B06EABA097F}" destId="{A50E3D3B-7E66-4414-8BA5-69DDD824EACC}" srcOrd="0" destOrd="0" presId="urn:microsoft.com/office/officeart/2016/7/layout/VerticalDownArrowProcess"/>
    <dgm:cxn modelId="{C7289D0B-D059-4556-94C3-C5C38D88682C}" srcId="{3331AB9F-6171-403B-8727-63ED4B454AF2}" destId="{ECB4C42C-9F00-47E3-AB7E-057C49C85F51}" srcOrd="2" destOrd="0" parTransId="{8D64E2CD-5A41-4DA0-B12B-92B0274B78EE}" sibTransId="{C9946387-4CD8-457B-9CF9-8430D165FA52}"/>
    <dgm:cxn modelId="{3AA96E1C-06D7-4289-AA03-5DBC98BFC473}" srcId="{07C5DD7C-97BC-4D91-B999-891AC0A81A0A}" destId="{B69C249A-A9D6-42FD-BF71-644507075380}" srcOrd="2" destOrd="0" parTransId="{D35D50C1-EFAF-4F74-AF31-FB39A0E1CAA3}" sibTransId="{4A2AC6E1-D372-494D-B54B-93DC336DE5D8}"/>
    <dgm:cxn modelId="{BA26D91D-3D1C-49CD-B169-7680C052D37B}" type="presOf" srcId="{C4068CDF-9066-4A58-84DA-5587D22C6613}" destId="{6636C882-5E6B-4E37-9D5E-071C52AAD8CB}" srcOrd="1" destOrd="0" presId="urn:microsoft.com/office/officeart/2016/7/layout/VerticalDownArrowProcess"/>
    <dgm:cxn modelId="{4CD71323-FC42-4E2D-BEFC-CB78844369C6}" srcId="{07C5DD7C-97BC-4D91-B999-891AC0A81A0A}" destId="{10F3A468-3058-4E4D-9C4A-061A710756AF}" srcOrd="5" destOrd="0" parTransId="{3F57BC62-B061-4590-8B8B-5767989C165C}" sibTransId="{07EA90A0-70C7-4361-83C3-E259F3F8176F}"/>
    <dgm:cxn modelId="{72E69024-4495-40F6-A743-25E38BD3BDE9}" type="presOf" srcId="{10F3A468-3058-4E4D-9C4A-061A710756AF}" destId="{2186B6AC-0BB2-4F3F-AD01-BDAA80993903}" srcOrd="1" destOrd="0" presId="urn:microsoft.com/office/officeart/2016/7/layout/VerticalDownArrowProcess"/>
    <dgm:cxn modelId="{3C20302F-CD07-4E6E-9547-590DAC6672A4}" type="presOf" srcId="{B69C249A-A9D6-42FD-BF71-644507075380}" destId="{615A981A-E50C-4E2B-A1A2-ED8818BDD104}" srcOrd="0" destOrd="0" presId="urn:microsoft.com/office/officeart/2016/7/layout/VerticalDownArrowProcess"/>
    <dgm:cxn modelId="{A40CEA32-C452-436D-BBF6-6B29E58C06AC}" srcId="{10F3A468-3058-4E4D-9C4A-061A710756AF}" destId="{01AE7C27-8064-4130-8592-5965299E2D00}" srcOrd="0" destOrd="0" parTransId="{A9D851B1-5500-4F79-93BF-82AEFCD8363E}" sibTransId="{35F3D99C-3714-4CE6-B0EA-62B39FD7698C}"/>
    <dgm:cxn modelId="{4C9D3935-ACC6-4825-8100-89B51510930D}" srcId="{0AB3D1A6-9969-4EB2-9A0A-3A4F8CE4BEE6}" destId="{04A19540-6E49-42C0-BE84-C3332DCBD5D3}" srcOrd="0" destOrd="0" parTransId="{938FAC6A-1D03-4F43-BBED-4F5B55D028D5}" sibTransId="{97F02B77-9AD9-48A8-9A6B-2ACF416F9394}"/>
    <dgm:cxn modelId="{6A044637-48C4-48D1-B82F-4111729191E5}" srcId="{B69C249A-A9D6-42FD-BF71-644507075380}" destId="{13C119EC-8F0C-45E0-A93D-5B06EABA097F}" srcOrd="0" destOrd="0" parTransId="{86E13B26-4EAB-4051-9920-D95263EFC2A8}" sibTransId="{64C29E28-7A6F-41AE-8A83-6C1F3F930651}"/>
    <dgm:cxn modelId="{2C056142-75F9-44A5-8647-A8DB83B2A81D}" type="presOf" srcId="{574D9E23-FD87-45AF-B811-C970730FFA2A}" destId="{B2DEA36B-47B6-4EF3-B334-CF54223670AF}" srcOrd="0" destOrd="2" presId="urn:microsoft.com/office/officeart/2016/7/layout/VerticalDownArrowProcess"/>
    <dgm:cxn modelId="{54273163-CDDA-4A98-BAD5-151529D78723}" srcId="{B69C249A-A9D6-42FD-BF71-644507075380}" destId="{71E47B04-0C38-4315-91D2-EDAD21BBD5D8}" srcOrd="2" destOrd="0" parTransId="{9B9DFA00-499F-415E-BA6D-6E4CE4975173}" sibTransId="{FCD99AB6-CA0F-4A5A-8F33-C485F2F6FBAC}"/>
    <dgm:cxn modelId="{EADC0F69-2B98-4458-9156-7F7BB1C124A4}" srcId="{026AF501-B4B5-4342-B91E-08A7355E7869}" destId="{1BEFE3EE-EBF5-45A9-9EF8-3BDBA07766BF}" srcOrd="0" destOrd="0" parTransId="{F3E3014E-6563-4B0A-AA45-5CB6A99981C8}" sibTransId="{19405839-E5BF-45DE-8FD5-0F34E8DE68A1}"/>
    <dgm:cxn modelId="{C85B4369-921C-483F-9932-DCCE1A11417D}" srcId="{B69C249A-A9D6-42FD-BF71-644507075380}" destId="{2F4DD0E6-6AB9-48F1-98FE-6671FC4EF228}" srcOrd="1" destOrd="0" parTransId="{97BF040D-A5B0-4EE2-9D1C-5E45BC79D42D}" sibTransId="{473B375E-DC72-4BEE-99F0-02EA3915F1C9}"/>
    <dgm:cxn modelId="{373F216D-D39B-41DF-A075-88316DE16F41}" type="presOf" srcId="{07C5DD7C-97BC-4D91-B999-891AC0A81A0A}" destId="{9B7C39AB-7B8B-4EA8-9A91-F4E117FC8462}" srcOrd="0" destOrd="0" presId="urn:microsoft.com/office/officeart/2016/7/layout/VerticalDownArrowProcess"/>
    <dgm:cxn modelId="{EDA7246D-237C-4AC1-8CA5-2F98B76F59E5}" type="presOf" srcId="{10F3A468-3058-4E4D-9C4A-061A710756AF}" destId="{4053874E-E61C-4E08-A5AC-705698886F1D}" srcOrd="0" destOrd="0" presId="urn:microsoft.com/office/officeart/2016/7/layout/VerticalDownArrowProcess"/>
    <dgm:cxn modelId="{1772244F-BF71-4432-B1E5-6A290E51041F}" type="presOf" srcId="{E00C0806-4AFE-4B68-BD71-4C1DC5C59065}" destId="{2DB4B7F1-9141-4385-B2DF-F0C3FD5E8038}" srcOrd="0" destOrd="0" presId="urn:microsoft.com/office/officeart/2016/7/layout/VerticalDownArrowProcess"/>
    <dgm:cxn modelId="{FCC81572-ED2B-412B-9A67-91763E4489F5}" type="presOf" srcId="{0AB3D1A6-9969-4EB2-9A0A-3A4F8CE4BEE6}" destId="{18FB1457-9889-4FB0-BEEF-EEAFF9990E23}" srcOrd="0" destOrd="0" presId="urn:microsoft.com/office/officeart/2016/7/layout/VerticalDownArrowProcess"/>
    <dgm:cxn modelId="{EF543653-6BA6-4A2B-8686-7D00300ED961}" srcId="{07C5DD7C-97BC-4D91-B999-891AC0A81A0A}" destId="{C4068CDF-9066-4A58-84DA-5587D22C6613}" srcOrd="0" destOrd="0" parTransId="{662E2B42-F8E7-473E-BE68-C657E1134531}" sibTransId="{E3ABA584-D179-46B0-B006-B0BA008F310C}"/>
    <dgm:cxn modelId="{50C7D577-A19A-41FF-B1D8-48C908AC5C0B}" srcId="{C4068CDF-9066-4A58-84DA-5587D22C6613}" destId="{C05089A0-3242-4A4A-B179-05CA961D94F9}" srcOrd="0" destOrd="0" parTransId="{255ECCE1-7C73-4A72-BDF7-5928A6413E7E}" sibTransId="{B99E2D5F-EE94-415D-95CD-FC51873D71F3}"/>
    <dgm:cxn modelId="{4F2A2458-F9BD-4096-B8C6-C68B3C5E80AB}" type="presOf" srcId="{3331AB9F-6171-403B-8727-63ED4B454AF2}" destId="{5D14CF46-011C-46D7-B581-A0AB5ACC9EC3}" srcOrd="0" destOrd="0" presId="urn:microsoft.com/office/officeart/2016/7/layout/VerticalDownArrowProcess"/>
    <dgm:cxn modelId="{ED30DF7A-0647-4D92-BE4E-73FC46925B4B}" type="presOf" srcId="{6CFF0171-63A6-4EB5-BD92-1FAD65689969}" destId="{57FD6B95-9786-4CDF-8DCF-201683CC6ED8}" srcOrd="0" destOrd="1" presId="urn:microsoft.com/office/officeart/2016/7/layout/VerticalDownArrowProcess"/>
    <dgm:cxn modelId="{0D092791-537C-412D-8CAC-C56B25FBD126}" srcId="{E00C0806-4AFE-4B68-BD71-4C1DC5C59065}" destId="{C5A82644-0CBA-4154-9A0B-B761AF17F020}" srcOrd="0" destOrd="0" parTransId="{5714621C-4BE7-4770-A3AD-78179C166AB3}" sibTransId="{553E7B28-400A-4769-9E1B-FE0CD6A70284}"/>
    <dgm:cxn modelId="{0B210093-0605-4921-A29C-864DD8775FB7}" srcId="{07C5DD7C-97BC-4D91-B999-891AC0A81A0A}" destId="{3331AB9F-6171-403B-8727-63ED4B454AF2}" srcOrd="1" destOrd="0" parTransId="{1084085D-A0B0-49D8-93F1-276563581454}" sibTransId="{73AACFAF-A086-41B6-B3F6-8E7016863B45}"/>
    <dgm:cxn modelId="{21464093-F400-4416-B54C-3B58A5DBC8A6}" type="presOf" srcId="{C05089A0-3242-4A4A-B179-05CA961D94F9}" destId="{B2DEA36B-47B6-4EF3-B334-CF54223670AF}" srcOrd="0" destOrd="0" presId="urn:microsoft.com/office/officeart/2016/7/layout/VerticalDownArrowProcess"/>
    <dgm:cxn modelId="{BCC28B94-CCE2-4F1C-8173-49A11BB378A7}" srcId="{07C5DD7C-97BC-4D91-B999-891AC0A81A0A}" destId="{026AF501-B4B5-4342-B91E-08A7355E7869}" srcOrd="3" destOrd="0" parTransId="{3EC126C2-AA2F-4428-8F79-77A9899B2D89}" sibTransId="{FF020730-41F7-475F-A9CF-7D75259D5F54}"/>
    <dgm:cxn modelId="{91AD4C97-1C0D-4170-A30B-2BE558E42184}" type="presOf" srcId="{ECB4C42C-9F00-47E3-AB7E-057C49C85F51}" destId="{57FD6B95-9786-4CDF-8DCF-201683CC6ED8}" srcOrd="0" destOrd="2" presId="urn:microsoft.com/office/officeart/2016/7/layout/VerticalDownArrowProcess"/>
    <dgm:cxn modelId="{59F674A8-FFB2-4DF2-A1AE-5D1298D19D11}" srcId="{07C5DD7C-97BC-4D91-B999-891AC0A81A0A}" destId="{0AB3D1A6-9969-4EB2-9A0A-3A4F8CE4BEE6}" srcOrd="6" destOrd="0" parTransId="{7196AAEA-C85D-4C3E-9ADA-59618C273246}" sibTransId="{B57DE8ED-ADBF-4664-8B9D-F59185065DBC}"/>
    <dgm:cxn modelId="{5D1BF9AC-BB0B-4D32-B9C7-1279FAFCD856}" srcId="{07C5DD7C-97BC-4D91-B999-891AC0A81A0A}" destId="{E00C0806-4AFE-4B68-BD71-4C1DC5C59065}" srcOrd="4" destOrd="0" parTransId="{D49A1041-7D0C-48C4-A1D3-16EAA9E03EFC}" sibTransId="{D7360DA1-8BD9-44BA-A3B7-9DF89E9E7078}"/>
    <dgm:cxn modelId="{D192DDAD-1B1E-4832-A600-3176D6A1B63B}" srcId="{C4068CDF-9066-4A58-84DA-5587D22C6613}" destId="{574D9E23-FD87-45AF-B811-C970730FFA2A}" srcOrd="2" destOrd="0" parTransId="{649E6D35-2772-490E-BB89-D91C923D8073}" sibTransId="{58C5323B-1E97-4FB5-BA71-527AF96C9F11}"/>
    <dgm:cxn modelId="{C8389CB4-E75B-4B9B-9387-01E9DB0E3C68}" srcId="{3331AB9F-6171-403B-8727-63ED4B454AF2}" destId="{85FEEE3B-D8D4-4F8F-B6BF-529ECD2EDEB4}" srcOrd="0" destOrd="0" parTransId="{E101442F-3B93-40E0-A343-BCFFCA302F09}" sibTransId="{1DC1C7CB-F672-41B9-B7B5-B4ECD544E4F8}"/>
    <dgm:cxn modelId="{3A930AB8-DF6F-4586-A574-86FD4EE51DCC}" type="presOf" srcId="{04A19540-6E49-42C0-BE84-C3332DCBD5D3}" destId="{34477AEB-235B-4269-A9FD-B5DBF4A105C0}" srcOrd="0" destOrd="0" presId="urn:microsoft.com/office/officeart/2016/7/layout/VerticalDownArrowProcess"/>
    <dgm:cxn modelId="{E6402FB8-E95F-4F8F-A153-0AA0822B0B43}" type="presOf" srcId="{2F4DD0E6-6AB9-48F1-98FE-6671FC4EF228}" destId="{A50E3D3B-7E66-4414-8BA5-69DDD824EACC}" srcOrd="0" destOrd="1" presId="urn:microsoft.com/office/officeart/2016/7/layout/VerticalDownArrowProcess"/>
    <dgm:cxn modelId="{1414CDBA-B51F-40DA-ACD2-32AB05BF0554}" type="presOf" srcId="{026AF501-B4B5-4342-B91E-08A7355E7869}" destId="{A9AECF07-3C49-4D8C-888D-86701C620BC5}" srcOrd="0" destOrd="0" presId="urn:microsoft.com/office/officeart/2016/7/layout/VerticalDownArrowProcess"/>
    <dgm:cxn modelId="{CEDC4EC2-E053-42FE-8FEC-00F7EB40A36F}" type="presOf" srcId="{026AF501-B4B5-4342-B91E-08A7355E7869}" destId="{18B7989F-A516-42EC-8319-E251B27CC2D4}" srcOrd="1" destOrd="0" presId="urn:microsoft.com/office/officeart/2016/7/layout/VerticalDownArrowProcess"/>
    <dgm:cxn modelId="{0CF498D3-450C-4CF6-8F6C-7E630C86547E}" type="presOf" srcId="{E00C0806-4AFE-4B68-BD71-4C1DC5C59065}" destId="{FFEC3E43-DC93-42E1-8B8F-E7406668DEDB}" srcOrd="1" destOrd="0" presId="urn:microsoft.com/office/officeart/2016/7/layout/VerticalDownArrowProcess"/>
    <dgm:cxn modelId="{618543D4-DB46-4A48-9938-A415644A02F6}" srcId="{3331AB9F-6171-403B-8727-63ED4B454AF2}" destId="{6CFF0171-63A6-4EB5-BD92-1FAD65689969}" srcOrd="1" destOrd="0" parTransId="{09091091-1E5A-4764-8D62-AFD83EDD9365}" sibTransId="{0BC18A62-270E-44AE-A4AC-E369D78C2CD1}"/>
    <dgm:cxn modelId="{2B3827D8-2668-42DC-B5EA-C40D2E8656B9}" type="presOf" srcId="{1BEFE3EE-EBF5-45A9-9EF8-3BDBA07766BF}" destId="{08FFCB5F-6DDD-4EC7-9653-358C7CEEC5FF}" srcOrd="0" destOrd="0" presId="urn:microsoft.com/office/officeart/2016/7/layout/VerticalDownArrowProcess"/>
    <dgm:cxn modelId="{0A87A3D9-8AA0-4BEF-ADB1-455CB82B2426}" srcId="{C4068CDF-9066-4A58-84DA-5587D22C6613}" destId="{0A384BD1-B1D0-4715-B5BF-2D12D4678D72}" srcOrd="1" destOrd="0" parTransId="{C9E98433-A04B-4712-A1DD-D5A11A663829}" sibTransId="{0DB5B6F9-B5E3-4E12-A467-2E5E55AFCE52}"/>
    <dgm:cxn modelId="{659200E9-0BA5-4EC9-AE37-A719D0351D4A}" type="presOf" srcId="{01AE7C27-8064-4130-8592-5965299E2D00}" destId="{5E530F5A-6331-44A7-BBF3-19482BC0D089}" srcOrd="0" destOrd="0" presId="urn:microsoft.com/office/officeart/2016/7/layout/VerticalDownArrowProcess"/>
    <dgm:cxn modelId="{922BCFEB-43E1-4FB4-A400-062F328A41FF}" type="presOf" srcId="{71E47B04-0C38-4315-91D2-EDAD21BBD5D8}" destId="{A50E3D3B-7E66-4414-8BA5-69DDD824EACC}" srcOrd="0" destOrd="2" presId="urn:microsoft.com/office/officeart/2016/7/layout/VerticalDownArrowProcess"/>
    <dgm:cxn modelId="{A54A6BF3-51CC-496C-AE59-D886F566DFF2}" type="presOf" srcId="{C4068CDF-9066-4A58-84DA-5587D22C6613}" destId="{451D00F6-B9AF-4581-8F1C-5F5DB6459C09}" srcOrd="0" destOrd="0" presId="urn:microsoft.com/office/officeart/2016/7/layout/VerticalDownArrowProcess"/>
    <dgm:cxn modelId="{A36C7EFF-1045-43B2-8D86-0ABC87FA24B3}" type="presOf" srcId="{0A384BD1-B1D0-4715-B5BF-2D12D4678D72}" destId="{B2DEA36B-47B6-4EF3-B334-CF54223670AF}" srcOrd="0" destOrd="1" presId="urn:microsoft.com/office/officeart/2016/7/layout/VerticalDownArrowProcess"/>
    <dgm:cxn modelId="{2CBAE841-3631-4271-A835-E2DA248B94DB}" type="presParOf" srcId="{9B7C39AB-7B8B-4EA8-9A91-F4E117FC8462}" destId="{7D98CC8E-D3C6-47A9-A601-693A93BD72B6}" srcOrd="0" destOrd="0" presId="urn:microsoft.com/office/officeart/2016/7/layout/VerticalDownArrowProcess"/>
    <dgm:cxn modelId="{CC915B9A-7A22-41FE-8CC0-408830454736}" type="presParOf" srcId="{7D98CC8E-D3C6-47A9-A601-693A93BD72B6}" destId="{18FB1457-9889-4FB0-BEEF-EEAFF9990E23}" srcOrd="0" destOrd="0" presId="urn:microsoft.com/office/officeart/2016/7/layout/VerticalDownArrowProcess"/>
    <dgm:cxn modelId="{89E1FFC4-DFB7-400D-9DDB-6C6F79E0D3B0}" type="presParOf" srcId="{7D98CC8E-D3C6-47A9-A601-693A93BD72B6}" destId="{34477AEB-235B-4269-A9FD-B5DBF4A105C0}" srcOrd="1" destOrd="0" presId="urn:microsoft.com/office/officeart/2016/7/layout/VerticalDownArrowProcess"/>
    <dgm:cxn modelId="{0B6981C3-9108-4989-9D32-1438E7479BC7}" type="presParOf" srcId="{9B7C39AB-7B8B-4EA8-9A91-F4E117FC8462}" destId="{C60812C1-FC0E-4DC1-A491-E0FED0A2A276}" srcOrd="1" destOrd="0" presId="urn:microsoft.com/office/officeart/2016/7/layout/VerticalDownArrowProcess"/>
    <dgm:cxn modelId="{9436FE16-F31D-4130-8FB8-A7A98D9BF79D}" type="presParOf" srcId="{9B7C39AB-7B8B-4EA8-9A91-F4E117FC8462}" destId="{A2052DFC-2F9E-40BB-AE0B-DBEFB68FF025}" srcOrd="2" destOrd="0" presId="urn:microsoft.com/office/officeart/2016/7/layout/VerticalDownArrowProcess"/>
    <dgm:cxn modelId="{E1A4F39B-7EED-4C4B-98B6-FDF57B38F5C8}" type="presParOf" srcId="{A2052DFC-2F9E-40BB-AE0B-DBEFB68FF025}" destId="{4053874E-E61C-4E08-A5AC-705698886F1D}" srcOrd="0" destOrd="0" presId="urn:microsoft.com/office/officeart/2016/7/layout/VerticalDownArrowProcess"/>
    <dgm:cxn modelId="{1D7C8CEE-6BE9-4493-AF13-9D0CFCC14E19}" type="presParOf" srcId="{A2052DFC-2F9E-40BB-AE0B-DBEFB68FF025}" destId="{2186B6AC-0BB2-4F3F-AD01-BDAA80993903}" srcOrd="1" destOrd="0" presId="urn:microsoft.com/office/officeart/2016/7/layout/VerticalDownArrowProcess"/>
    <dgm:cxn modelId="{D819F5A5-7D3F-4D0E-9B51-C531BA366249}" type="presParOf" srcId="{A2052DFC-2F9E-40BB-AE0B-DBEFB68FF025}" destId="{5E530F5A-6331-44A7-BBF3-19482BC0D089}" srcOrd="2" destOrd="0" presId="urn:microsoft.com/office/officeart/2016/7/layout/VerticalDownArrowProcess"/>
    <dgm:cxn modelId="{6A4FA0A2-B828-45E4-9085-CC6826D01CA5}" type="presParOf" srcId="{9B7C39AB-7B8B-4EA8-9A91-F4E117FC8462}" destId="{E87E294C-60A5-4019-BC95-62086471529B}" srcOrd="3" destOrd="0" presId="urn:microsoft.com/office/officeart/2016/7/layout/VerticalDownArrowProcess"/>
    <dgm:cxn modelId="{7EA96CDF-7007-41A4-9B66-C427788E74E7}" type="presParOf" srcId="{9B7C39AB-7B8B-4EA8-9A91-F4E117FC8462}" destId="{CAA4F117-0AD6-4ACF-8FA2-09536B35CFFD}" srcOrd="4" destOrd="0" presId="urn:microsoft.com/office/officeart/2016/7/layout/VerticalDownArrowProcess"/>
    <dgm:cxn modelId="{20A0198B-2CC0-48DA-A64D-267D7B3CA09A}" type="presParOf" srcId="{CAA4F117-0AD6-4ACF-8FA2-09536B35CFFD}" destId="{2DB4B7F1-9141-4385-B2DF-F0C3FD5E8038}" srcOrd="0" destOrd="0" presId="urn:microsoft.com/office/officeart/2016/7/layout/VerticalDownArrowProcess"/>
    <dgm:cxn modelId="{87C9422A-5476-4954-BEFD-01ED49C282CB}" type="presParOf" srcId="{CAA4F117-0AD6-4ACF-8FA2-09536B35CFFD}" destId="{FFEC3E43-DC93-42E1-8B8F-E7406668DEDB}" srcOrd="1" destOrd="0" presId="urn:microsoft.com/office/officeart/2016/7/layout/VerticalDownArrowProcess"/>
    <dgm:cxn modelId="{B0535D69-113B-4411-9C69-5859E7C5AB9F}" type="presParOf" srcId="{CAA4F117-0AD6-4ACF-8FA2-09536B35CFFD}" destId="{9A712D1C-E2E1-4F6E-8CF2-583DE23B6E73}" srcOrd="2" destOrd="0" presId="urn:microsoft.com/office/officeart/2016/7/layout/VerticalDownArrowProcess"/>
    <dgm:cxn modelId="{FB8D03AA-BD16-467D-9F3A-27D6D72D0607}" type="presParOf" srcId="{9B7C39AB-7B8B-4EA8-9A91-F4E117FC8462}" destId="{702CDAC2-B3B1-4DC9-8D12-D4998BB4206D}" srcOrd="5" destOrd="0" presId="urn:microsoft.com/office/officeart/2016/7/layout/VerticalDownArrowProcess"/>
    <dgm:cxn modelId="{3F772A24-C70B-464A-AFA7-134BC5DA8CE5}" type="presParOf" srcId="{9B7C39AB-7B8B-4EA8-9A91-F4E117FC8462}" destId="{44A4139A-A883-4FD7-819F-C6B7402D3432}" srcOrd="6" destOrd="0" presId="urn:microsoft.com/office/officeart/2016/7/layout/VerticalDownArrowProcess"/>
    <dgm:cxn modelId="{9B1AA561-C11A-4DF4-8C56-C1D54DBFFF07}" type="presParOf" srcId="{44A4139A-A883-4FD7-819F-C6B7402D3432}" destId="{A9AECF07-3C49-4D8C-888D-86701C620BC5}" srcOrd="0" destOrd="0" presId="urn:microsoft.com/office/officeart/2016/7/layout/VerticalDownArrowProcess"/>
    <dgm:cxn modelId="{FCD81062-D221-4472-B48C-C69138A1BF44}" type="presParOf" srcId="{44A4139A-A883-4FD7-819F-C6B7402D3432}" destId="{18B7989F-A516-42EC-8319-E251B27CC2D4}" srcOrd="1" destOrd="0" presId="urn:microsoft.com/office/officeart/2016/7/layout/VerticalDownArrowProcess"/>
    <dgm:cxn modelId="{A4327BFB-CB70-43A6-AB19-8DD1E33A63BB}" type="presParOf" srcId="{44A4139A-A883-4FD7-819F-C6B7402D3432}" destId="{08FFCB5F-6DDD-4EC7-9653-358C7CEEC5FF}" srcOrd="2" destOrd="0" presId="urn:microsoft.com/office/officeart/2016/7/layout/VerticalDownArrowProcess"/>
    <dgm:cxn modelId="{475A5D12-D0F3-499C-B6E7-F24A451028DE}" type="presParOf" srcId="{9B7C39AB-7B8B-4EA8-9A91-F4E117FC8462}" destId="{FA3EC0E1-2301-4207-A08F-46C638C1936C}" srcOrd="7" destOrd="0" presId="urn:microsoft.com/office/officeart/2016/7/layout/VerticalDownArrowProcess"/>
    <dgm:cxn modelId="{BB9E1FD8-1F58-4531-A9DB-2444ACE09956}" type="presParOf" srcId="{9B7C39AB-7B8B-4EA8-9A91-F4E117FC8462}" destId="{D1BEE538-1EDF-49EA-9B6C-FBCBA3A1C347}" srcOrd="8" destOrd="0" presId="urn:microsoft.com/office/officeart/2016/7/layout/VerticalDownArrowProcess"/>
    <dgm:cxn modelId="{133579F5-F7CD-48EC-BFFE-AA24D0EA9F37}" type="presParOf" srcId="{D1BEE538-1EDF-49EA-9B6C-FBCBA3A1C347}" destId="{615A981A-E50C-4E2B-A1A2-ED8818BDD104}" srcOrd="0" destOrd="0" presId="urn:microsoft.com/office/officeart/2016/7/layout/VerticalDownArrowProcess"/>
    <dgm:cxn modelId="{9018240D-5714-4A69-9DF3-5E321FBC4582}" type="presParOf" srcId="{D1BEE538-1EDF-49EA-9B6C-FBCBA3A1C347}" destId="{CC34C599-6025-44C9-BF23-A1F47BF8D408}" srcOrd="1" destOrd="0" presId="urn:microsoft.com/office/officeart/2016/7/layout/VerticalDownArrowProcess"/>
    <dgm:cxn modelId="{872E8E73-3F72-4E53-9D10-270748EFB039}" type="presParOf" srcId="{D1BEE538-1EDF-49EA-9B6C-FBCBA3A1C347}" destId="{A50E3D3B-7E66-4414-8BA5-69DDD824EACC}" srcOrd="2" destOrd="0" presId="urn:microsoft.com/office/officeart/2016/7/layout/VerticalDownArrowProcess"/>
    <dgm:cxn modelId="{5BCFB8D3-6B80-43E3-A531-0CE378867108}" type="presParOf" srcId="{9B7C39AB-7B8B-4EA8-9A91-F4E117FC8462}" destId="{A5559CBD-C7DA-49F7-8601-D45D27977CB3}" srcOrd="9" destOrd="0" presId="urn:microsoft.com/office/officeart/2016/7/layout/VerticalDownArrowProcess"/>
    <dgm:cxn modelId="{7F0115FD-F178-46EA-8B9C-C85C3A840AA9}" type="presParOf" srcId="{9B7C39AB-7B8B-4EA8-9A91-F4E117FC8462}" destId="{A186FBBC-44AE-4CFA-8610-4F39614C4FF1}" srcOrd="10" destOrd="0" presId="urn:microsoft.com/office/officeart/2016/7/layout/VerticalDownArrowProcess"/>
    <dgm:cxn modelId="{EAEA6A7D-0EA6-4956-A643-4AD923B69662}" type="presParOf" srcId="{A186FBBC-44AE-4CFA-8610-4F39614C4FF1}" destId="{5D14CF46-011C-46D7-B581-A0AB5ACC9EC3}" srcOrd="0" destOrd="0" presId="urn:microsoft.com/office/officeart/2016/7/layout/VerticalDownArrowProcess"/>
    <dgm:cxn modelId="{6426289E-298F-4D1C-A8FA-C535E9B0B684}" type="presParOf" srcId="{A186FBBC-44AE-4CFA-8610-4F39614C4FF1}" destId="{C303AECB-40AF-4668-9BFB-F08538E18F0B}" srcOrd="1" destOrd="0" presId="urn:microsoft.com/office/officeart/2016/7/layout/VerticalDownArrowProcess"/>
    <dgm:cxn modelId="{54090236-FFCB-4EA6-AC40-C11C98EF3448}" type="presParOf" srcId="{A186FBBC-44AE-4CFA-8610-4F39614C4FF1}" destId="{57FD6B95-9786-4CDF-8DCF-201683CC6ED8}" srcOrd="2" destOrd="0" presId="urn:microsoft.com/office/officeart/2016/7/layout/VerticalDownArrowProcess"/>
    <dgm:cxn modelId="{33308FF1-8D2C-43DC-BFA1-7214118E1D9F}" type="presParOf" srcId="{9B7C39AB-7B8B-4EA8-9A91-F4E117FC8462}" destId="{BD4C9190-2CED-4D30-88CC-02767A1BD460}" srcOrd="11" destOrd="0" presId="urn:microsoft.com/office/officeart/2016/7/layout/VerticalDownArrowProcess"/>
    <dgm:cxn modelId="{D5724BD0-98C2-4D55-A037-0040A18BACAE}" type="presParOf" srcId="{9B7C39AB-7B8B-4EA8-9A91-F4E117FC8462}" destId="{EB6ECEC2-4F37-478E-9699-65C06B8CB29E}" srcOrd="12" destOrd="0" presId="urn:microsoft.com/office/officeart/2016/7/layout/VerticalDownArrowProcess"/>
    <dgm:cxn modelId="{BA630B69-6560-4CBF-9605-D9EBCE31EDE7}" type="presParOf" srcId="{EB6ECEC2-4F37-478E-9699-65C06B8CB29E}" destId="{451D00F6-B9AF-4581-8F1C-5F5DB6459C09}" srcOrd="0" destOrd="0" presId="urn:microsoft.com/office/officeart/2016/7/layout/VerticalDownArrowProcess"/>
    <dgm:cxn modelId="{32162F22-C0FF-4F52-AD44-5955B1EF5539}" type="presParOf" srcId="{EB6ECEC2-4F37-478E-9699-65C06B8CB29E}" destId="{6636C882-5E6B-4E37-9D5E-071C52AAD8CB}" srcOrd="1" destOrd="0" presId="urn:microsoft.com/office/officeart/2016/7/layout/VerticalDownArrowProcess"/>
    <dgm:cxn modelId="{61DCD208-925A-47EF-B1DE-B40F77C111AA}" type="presParOf" srcId="{EB6ECEC2-4F37-478E-9699-65C06B8CB29E}" destId="{B2DEA36B-47B6-4EF3-B334-CF54223670AF}" srcOrd="2" destOrd="0" presId="urn:microsoft.com/office/officeart/2016/7/layout/VerticalDownArrow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BEF65DB-4909-4BC3-A244-1A991AF9EEC1}"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AB8ACA29-7AC0-4C3A-B4C8-9126062A65BA}">
      <dgm:prSet phldrT="[Text]"/>
      <dgm:spPr/>
      <dgm:t>
        <a:bodyPr/>
        <a:lstStyle/>
        <a:p>
          <a:r>
            <a:rPr lang="en-US" dirty="0"/>
            <a:t>January-March: </a:t>
          </a:r>
        </a:p>
        <a:p>
          <a:r>
            <a:rPr lang="en-US" dirty="0"/>
            <a:t>Finalize project ideas and proposal </a:t>
          </a:r>
        </a:p>
      </dgm:t>
    </dgm:pt>
    <dgm:pt modelId="{94DC5D65-9D65-413E-A153-E10E057C946A}" type="parTrans" cxnId="{E6808713-5CFB-4342-AA76-EBF4856B3E96}">
      <dgm:prSet/>
      <dgm:spPr/>
      <dgm:t>
        <a:bodyPr/>
        <a:lstStyle/>
        <a:p>
          <a:endParaRPr lang="en-US"/>
        </a:p>
      </dgm:t>
    </dgm:pt>
    <dgm:pt modelId="{900E54C8-8CE5-42D8-962F-3314616142A7}" type="sibTrans" cxnId="{E6808713-5CFB-4342-AA76-EBF4856B3E96}">
      <dgm:prSet/>
      <dgm:spPr/>
      <dgm:t>
        <a:bodyPr/>
        <a:lstStyle/>
        <a:p>
          <a:endParaRPr lang="en-US"/>
        </a:p>
      </dgm:t>
    </dgm:pt>
    <dgm:pt modelId="{15047210-D944-4E43-B5F7-5E5F37A2B1F0}">
      <dgm:prSet phldrT="[Text]"/>
      <dgm:spPr/>
      <dgm:t>
        <a:bodyPr/>
        <a:lstStyle/>
        <a:p>
          <a:r>
            <a:rPr lang="en-US" dirty="0"/>
            <a:t>March 22</a:t>
          </a:r>
          <a:r>
            <a:rPr lang="en-US" baseline="30000" dirty="0"/>
            <a:t>nd</a:t>
          </a:r>
          <a:r>
            <a:rPr lang="en-US" dirty="0"/>
            <a:t>-April 9</a:t>
          </a:r>
          <a:r>
            <a:rPr lang="en-US" baseline="30000" dirty="0"/>
            <a:t>th:</a:t>
          </a:r>
        </a:p>
        <a:p>
          <a:r>
            <a:rPr lang="en-US" dirty="0"/>
            <a:t>Conduct analysis </a:t>
          </a:r>
        </a:p>
      </dgm:t>
    </dgm:pt>
    <dgm:pt modelId="{4B4AE6F5-99DD-4293-BE9D-8BC09CEFA63C}" type="parTrans" cxnId="{86D7FCF7-79C6-452F-ABA7-6EFC95EB9964}">
      <dgm:prSet/>
      <dgm:spPr/>
      <dgm:t>
        <a:bodyPr/>
        <a:lstStyle/>
        <a:p>
          <a:endParaRPr lang="en-US"/>
        </a:p>
      </dgm:t>
    </dgm:pt>
    <dgm:pt modelId="{589DC1A6-EE5D-4275-AB85-31C2EC4B49D8}" type="sibTrans" cxnId="{86D7FCF7-79C6-452F-ABA7-6EFC95EB9964}">
      <dgm:prSet/>
      <dgm:spPr/>
      <dgm:t>
        <a:bodyPr/>
        <a:lstStyle/>
        <a:p>
          <a:endParaRPr lang="en-US"/>
        </a:p>
      </dgm:t>
    </dgm:pt>
    <dgm:pt modelId="{434599E4-91BC-479E-9E50-FCBA1107B0DB}">
      <dgm:prSet phldrT="[Text]"/>
      <dgm:spPr/>
      <dgm:t>
        <a:bodyPr/>
        <a:lstStyle/>
        <a:p>
          <a:r>
            <a:rPr lang="en-US" dirty="0"/>
            <a:t>April 9</a:t>
          </a:r>
          <a:r>
            <a:rPr lang="en-US" baseline="30000" dirty="0"/>
            <a:t>th</a:t>
          </a:r>
          <a:r>
            <a:rPr lang="en-US" dirty="0"/>
            <a:t>-April 23</a:t>
          </a:r>
          <a:r>
            <a:rPr lang="en-US" baseline="30000" dirty="0"/>
            <a:t>rd</a:t>
          </a:r>
          <a:r>
            <a:rPr lang="en-US" dirty="0"/>
            <a:t>: Interpret Results and Finalize Report</a:t>
          </a:r>
        </a:p>
      </dgm:t>
    </dgm:pt>
    <dgm:pt modelId="{F3A59E72-CB4E-47F5-99FB-0706CA1AB9F7}" type="parTrans" cxnId="{696A3F08-7B80-44AA-BAC2-0AE0734E2E5D}">
      <dgm:prSet/>
      <dgm:spPr/>
      <dgm:t>
        <a:bodyPr/>
        <a:lstStyle/>
        <a:p>
          <a:endParaRPr lang="en-US"/>
        </a:p>
      </dgm:t>
    </dgm:pt>
    <dgm:pt modelId="{8201BB7C-08F3-4152-BEF5-1C68B86B83E6}" type="sibTrans" cxnId="{696A3F08-7B80-44AA-BAC2-0AE0734E2E5D}">
      <dgm:prSet/>
      <dgm:spPr/>
      <dgm:t>
        <a:bodyPr/>
        <a:lstStyle/>
        <a:p>
          <a:endParaRPr lang="en-US"/>
        </a:p>
      </dgm:t>
    </dgm:pt>
    <dgm:pt modelId="{CB4C6036-D8F2-4CD5-89D3-A3693663FB58}" type="pres">
      <dgm:prSet presAssocID="{FBEF65DB-4909-4BC3-A244-1A991AF9EEC1}" presName="Name0" presStyleCnt="0">
        <dgm:presLayoutVars>
          <dgm:dir/>
          <dgm:resizeHandles val="exact"/>
        </dgm:presLayoutVars>
      </dgm:prSet>
      <dgm:spPr/>
    </dgm:pt>
    <dgm:pt modelId="{845E7A5C-0FED-4F4C-BCDB-252338B754B0}" type="pres">
      <dgm:prSet presAssocID="{AB8ACA29-7AC0-4C3A-B4C8-9126062A65BA}" presName="node" presStyleLbl="node1" presStyleIdx="0" presStyleCnt="3">
        <dgm:presLayoutVars>
          <dgm:bulletEnabled val="1"/>
        </dgm:presLayoutVars>
      </dgm:prSet>
      <dgm:spPr/>
    </dgm:pt>
    <dgm:pt modelId="{28925880-6142-4D35-AA83-A3F90B3EB8A9}" type="pres">
      <dgm:prSet presAssocID="{900E54C8-8CE5-42D8-962F-3314616142A7}" presName="sibTrans" presStyleLbl="sibTrans2D1" presStyleIdx="0" presStyleCnt="2"/>
      <dgm:spPr/>
    </dgm:pt>
    <dgm:pt modelId="{D411A93B-4EEB-4354-9058-FA3D6CCF9E3E}" type="pres">
      <dgm:prSet presAssocID="{900E54C8-8CE5-42D8-962F-3314616142A7}" presName="connectorText" presStyleLbl="sibTrans2D1" presStyleIdx="0" presStyleCnt="2"/>
      <dgm:spPr/>
    </dgm:pt>
    <dgm:pt modelId="{0AB008B1-4C6D-4DE6-A13F-12F8A39AB3DA}" type="pres">
      <dgm:prSet presAssocID="{15047210-D944-4E43-B5F7-5E5F37A2B1F0}" presName="node" presStyleLbl="node1" presStyleIdx="1" presStyleCnt="3" custScaleX="84635">
        <dgm:presLayoutVars>
          <dgm:bulletEnabled val="1"/>
        </dgm:presLayoutVars>
      </dgm:prSet>
      <dgm:spPr/>
    </dgm:pt>
    <dgm:pt modelId="{376DAE27-00F6-44FE-B06F-220F4C1D5ABF}" type="pres">
      <dgm:prSet presAssocID="{589DC1A6-EE5D-4275-AB85-31C2EC4B49D8}" presName="sibTrans" presStyleLbl="sibTrans2D1" presStyleIdx="1" presStyleCnt="2"/>
      <dgm:spPr/>
    </dgm:pt>
    <dgm:pt modelId="{9D97FDED-EF59-4DC1-978A-37E1A0545F09}" type="pres">
      <dgm:prSet presAssocID="{589DC1A6-EE5D-4275-AB85-31C2EC4B49D8}" presName="connectorText" presStyleLbl="sibTrans2D1" presStyleIdx="1" presStyleCnt="2"/>
      <dgm:spPr/>
    </dgm:pt>
    <dgm:pt modelId="{1851B7ED-173F-4629-B17C-01857E636208}" type="pres">
      <dgm:prSet presAssocID="{434599E4-91BC-479E-9E50-FCBA1107B0DB}" presName="node" presStyleLbl="node1" presStyleIdx="2" presStyleCnt="3">
        <dgm:presLayoutVars>
          <dgm:bulletEnabled val="1"/>
        </dgm:presLayoutVars>
      </dgm:prSet>
      <dgm:spPr/>
    </dgm:pt>
  </dgm:ptLst>
  <dgm:cxnLst>
    <dgm:cxn modelId="{696A3F08-7B80-44AA-BAC2-0AE0734E2E5D}" srcId="{FBEF65DB-4909-4BC3-A244-1A991AF9EEC1}" destId="{434599E4-91BC-479E-9E50-FCBA1107B0DB}" srcOrd="2" destOrd="0" parTransId="{F3A59E72-CB4E-47F5-99FB-0706CA1AB9F7}" sibTransId="{8201BB7C-08F3-4152-BEF5-1C68B86B83E6}"/>
    <dgm:cxn modelId="{E6808713-5CFB-4342-AA76-EBF4856B3E96}" srcId="{FBEF65DB-4909-4BC3-A244-1A991AF9EEC1}" destId="{AB8ACA29-7AC0-4C3A-B4C8-9126062A65BA}" srcOrd="0" destOrd="0" parTransId="{94DC5D65-9D65-413E-A153-E10E057C946A}" sibTransId="{900E54C8-8CE5-42D8-962F-3314616142A7}"/>
    <dgm:cxn modelId="{D167E219-F7BB-41E4-80CE-012EFD375D11}" type="presOf" srcId="{AB8ACA29-7AC0-4C3A-B4C8-9126062A65BA}" destId="{845E7A5C-0FED-4F4C-BCDB-252338B754B0}" srcOrd="0" destOrd="0" presId="urn:microsoft.com/office/officeart/2005/8/layout/process1"/>
    <dgm:cxn modelId="{F11E711B-7344-4516-B92B-526A5A8C7A3D}" type="presOf" srcId="{FBEF65DB-4909-4BC3-A244-1A991AF9EEC1}" destId="{CB4C6036-D8F2-4CD5-89D3-A3693663FB58}" srcOrd="0" destOrd="0" presId="urn:microsoft.com/office/officeart/2005/8/layout/process1"/>
    <dgm:cxn modelId="{289C5879-7F15-494D-8761-F6788C9B0E68}" type="presOf" srcId="{900E54C8-8CE5-42D8-962F-3314616142A7}" destId="{D411A93B-4EEB-4354-9058-FA3D6CCF9E3E}" srcOrd="1" destOrd="0" presId="urn:microsoft.com/office/officeart/2005/8/layout/process1"/>
    <dgm:cxn modelId="{50564BB6-7BBF-483B-AA77-AB4972A4C405}" type="presOf" srcId="{434599E4-91BC-479E-9E50-FCBA1107B0DB}" destId="{1851B7ED-173F-4629-B17C-01857E636208}" srcOrd="0" destOrd="0" presId="urn:microsoft.com/office/officeart/2005/8/layout/process1"/>
    <dgm:cxn modelId="{40A56AB9-2C5A-4B32-9298-C833060E8A12}" type="presOf" srcId="{589DC1A6-EE5D-4275-AB85-31C2EC4B49D8}" destId="{9D97FDED-EF59-4DC1-978A-37E1A0545F09}" srcOrd="1" destOrd="0" presId="urn:microsoft.com/office/officeart/2005/8/layout/process1"/>
    <dgm:cxn modelId="{190FA2CE-539B-4A7D-953E-C5FED541F4E8}" type="presOf" srcId="{15047210-D944-4E43-B5F7-5E5F37A2B1F0}" destId="{0AB008B1-4C6D-4DE6-A13F-12F8A39AB3DA}" srcOrd="0" destOrd="0" presId="urn:microsoft.com/office/officeart/2005/8/layout/process1"/>
    <dgm:cxn modelId="{AFCFFFE6-0A51-44A9-BCF4-0E86CE5F68C9}" type="presOf" srcId="{589DC1A6-EE5D-4275-AB85-31C2EC4B49D8}" destId="{376DAE27-00F6-44FE-B06F-220F4C1D5ABF}" srcOrd="0" destOrd="0" presId="urn:microsoft.com/office/officeart/2005/8/layout/process1"/>
    <dgm:cxn modelId="{1B8461E9-4B53-4699-BB99-BF70D23CA8B4}" type="presOf" srcId="{900E54C8-8CE5-42D8-962F-3314616142A7}" destId="{28925880-6142-4D35-AA83-A3F90B3EB8A9}" srcOrd="0" destOrd="0" presId="urn:microsoft.com/office/officeart/2005/8/layout/process1"/>
    <dgm:cxn modelId="{86D7FCF7-79C6-452F-ABA7-6EFC95EB9964}" srcId="{FBEF65DB-4909-4BC3-A244-1A991AF9EEC1}" destId="{15047210-D944-4E43-B5F7-5E5F37A2B1F0}" srcOrd="1" destOrd="0" parTransId="{4B4AE6F5-99DD-4293-BE9D-8BC09CEFA63C}" sibTransId="{589DC1A6-EE5D-4275-AB85-31C2EC4B49D8}"/>
    <dgm:cxn modelId="{48EDA00F-9F55-400D-9945-398FAFE32A7D}" type="presParOf" srcId="{CB4C6036-D8F2-4CD5-89D3-A3693663FB58}" destId="{845E7A5C-0FED-4F4C-BCDB-252338B754B0}" srcOrd="0" destOrd="0" presId="urn:microsoft.com/office/officeart/2005/8/layout/process1"/>
    <dgm:cxn modelId="{C717210A-E9ED-49B9-9633-B281A78D28B8}" type="presParOf" srcId="{CB4C6036-D8F2-4CD5-89D3-A3693663FB58}" destId="{28925880-6142-4D35-AA83-A3F90B3EB8A9}" srcOrd="1" destOrd="0" presId="urn:microsoft.com/office/officeart/2005/8/layout/process1"/>
    <dgm:cxn modelId="{D9785145-A2DB-441E-9B00-977642EBD8EC}" type="presParOf" srcId="{28925880-6142-4D35-AA83-A3F90B3EB8A9}" destId="{D411A93B-4EEB-4354-9058-FA3D6CCF9E3E}" srcOrd="0" destOrd="0" presId="urn:microsoft.com/office/officeart/2005/8/layout/process1"/>
    <dgm:cxn modelId="{2B073831-B496-499A-9D7B-8CD16D374681}" type="presParOf" srcId="{CB4C6036-D8F2-4CD5-89D3-A3693663FB58}" destId="{0AB008B1-4C6D-4DE6-A13F-12F8A39AB3DA}" srcOrd="2" destOrd="0" presId="urn:microsoft.com/office/officeart/2005/8/layout/process1"/>
    <dgm:cxn modelId="{E24F72AD-58B3-40CA-A2CA-18F9AE182224}" type="presParOf" srcId="{CB4C6036-D8F2-4CD5-89D3-A3693663FB58}" destId="{376DAE27-00F6-44FE-B06F-220F4C1D5ABF}" srcOrd="3" destOrd="0" presId="urn:microsoft.com/office/officeart/2005/8/layout/process1"/>
    <dgm:cxn modelId="{5D463607-0318-4FC8-A552-66F9E44E3C76}" type="presParOf" srcId="{376DAE27-00F6-44FE-B06F-220F4C1D5ABF}" destId="{9D97FDED-EF59-4DC1-978A-37E1A0545F09}" srcOrd="0" destOrd="0" presId="urn:microsoft.com/office/officeart/2005/8/layout/process1"/>
    <dgm:cxn modelId="{EE5384B6-A7E8-481E-83D4-69F975FD86D4}" type="presParOf" srcId="{CB4C6036-D8F2-4CD5-89D3-A3693663FB58}" destId="{1851B7ED-173F-4629-B17C-01857E636208}"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4EAB26-A11C-423C-996F-E6CCAE3FADEE}">
      <dsp:nvSpPr>
        <dsp:cNvPr id="0" name=""/>
        <dsp:cNvSpPr/>
      </dsp:nvSpPr>
      <dsp:spPr>
        <a:xfrm>
          <a:off x="0" y="34250"/>
          <a:ext cx="10058399" cy="114864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Ecological factors such as socioeconomic status and health resource availability are known, relevant predictors of many health outcomes</a:t>
          </a:r>
        </a:p>
      </dsp:txBody>
      <dsp:txXfrm>
        <a:off x="56072" y="90322"/>
        <a:ext cx="9946255" cy="1036503"/>
      </dsp:txXfrm>
    </dsp:sp>
    <dsp:sp modelId="{D293711C-1BAE-4008-952B-BA89598E65C9}">
      <dsp:nvSpPr>
        <dsp:cNvPr id="0" name=""/>
        <dsp:cNvSpPr/>
      </dsp:nvSpPr>
      <dsp:spPr>
        <a:xfrm>
          <a:off x="0" y="1243377"/>
          <a:ext cx="10058399" cy="114864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However, the scope of research spatially identifying these factors in relation to mental health is relatively limited </a:t>
          </a:r>
        </a:p>
      </dsp:txBody>
      <dsp:txXfrm>
        <a:off x="56072" y="1299449"/>
        <a:ext cx="9946255" cy="1036503"/>
      </dsp:txXfrm>
    </dsp:sp>
    <dsp:sp modelId="{D43E6F78-42DF-47CC-AFB0-5682A3088684}">
      <dsp:nvSpPr>
        <dsp:cNvPr id="0" name=""/>
        <dsp:cNvSpPr/>
      </dsp:nvSpPr>
      <dsp:spPr>
        <a:xfrm>
          <a:off x="0" y="2452505"/>
          <a:ext cx="10058399" cy="114864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There are many possible effects and interactions among these ecological factors and specific mental health conditions that have not been identified</a:t>
          </a:r>
        </a:p>
      </dsp:txBody>
      <dsp:txXfrm>
        <a:off x="56072" y="2508577"/>
        <a:ext cx="9946255" cy="1036503"/>
      </dsp:txXfrm>
    </dsp:sp>
    <dsp:sp modelId="{179D6C96-3ADC-4F5D-943F-C3AB35544D33}">
      <dsp:nvSpPr>
        <dsp:cNvPr id="0" name=""/>
        <dsp:cNvSpPr/>
      </dsp:nvSpPr>
      <dsp:spPr>
        <a:xfrm>
          <a:off x="0" y="3661633"/>
          <a:ext cx="10058399" cy="114864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Identifying which ecological factors are most influential in predicting mental health status would be vital information for preventative and targeted interventions</a:t>
          </a:r>
        </a:p>
      </dsp:txBody>
      <dsp:txXfrm>
        <a:off x="56072" y="3717705"/>
        <a:ext cx="9946255" cy="10365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BCFE05-1B39-440D-B976-F5133320BF65}">
      <dsp:nvSpPr>
        <dsp:cNvPr id="0" name=""/>
        <dsp:cNvSpPr/>
      </dsp:nvSpPr>
      <dsp:spPr>
        <a:xfrm>
          <a:off x="0" y="10288"/>
          <a:ext cx="10366514" cy="214461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dirty="0"/>
            <a:t>1. Identify local socioeconomic factors associated with a higher prevalence of poor self-reported mental health status</a:t>
          </a:r>
        </a:p>
      </dsp:txBody>
      <dsp:txXfrm>
        <a:off x="104691" y="114979"/>
        <a:ext cx="10157132" cy="1935228"/>
      </dsp:txXfrm>
    </dsp:sp>
    <dsp:sp modelId="{464A9E6D-01D4-4B03-99B7-C5ABEF013503}">
      <dsp:nvSpPr>
        <dsp:cNvPr id="0" name=""/>
        <dsp:cNvSpPr/>
      </dsp:nvSpPr>
      <dsp:spPr>
        <a:xfrm>
          <a:off x="0" y="2267219"/>
          <a:ext cx="10366514" cy="214461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dirty="0"/>
            <a:t>2. Identify area health resources that are associated with a lower prevalence poor mental health</a:t>
          </a:r>
        </a:p>
      </dsp:txBody>
      <dsp:txXfrm>
        <a:off x="104691" y="2371910"/>
        <a:ext cx="10157132" cy="193522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4BEF92-6A2A-4494-AB97-6626750F9C7A}">
      <dsp:nvSpPr>
        <dsp:cNvPr id="0" name=""/>
        <dsp:cNvSpPr/>
      </dsp:nvSpPr>
      <dsp:spPr>
        <a:xfrm>
          <a:off x="0" y="53483"/>
          <a:ext cx="6814335" cy="986383"/>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1. Collect estimated zip code level self-reported poor mental health status as percent of population from the 2020 release of the CDC and RWJF PLACES dataset (formerly 500 Cities project). This represents the outcome of interest.</a:t>
          </a:r>
        </a:p>
      </dsp:txBody>
      <dsp:txXfrm>
        <a:off x="48151" y="101634"/>
        <a:ext cx="6718033" cy="890081"/>
      </dsp:txXfrm>
    </dsp:sp>
    <dsp:sp modelId="{7DE75225-1D7F-41D2-B672-11FC4E195A11}">
      <dsp:nvSpPr>
        <dsp:cNvPr id="0" name=""/>
        <dsp:cNvSpPr/>
      </dsp:nvSpPr>
      <dsp:spPr>
        <a:xfrm>
          <a:off x="0" y="1080186"/>
          <a:ext cx="6814335" cy="986383"/>
        </a:xfrm>
        <a:prstGeom prst="roundRect">
          <a:avLst/>
        </a:prstGeom>
        <a:solidFill>
          <a:schemeClr val="accent2">
            <a:hueOff val="549268"/>
            <a:satOff val="-9762"/>
            <a:lumOff val="31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2. Collect approximately 400 zip code level socio-economic variables as percent estimates in the detailed profile tables from the 2020 release of the US Census American Community Survey. These represent the possible predictors. </a:t>
          </a:r>
        </a:p>
      </dsp:txBody>
      <dsp:txXfrm>
        <a:off x="48151" y="1128337"/>
        <a:ext cx="6718033" cy="890081"/>
      </dsp:txXfrm>
    </dsp:sp>
    <dsp:sp modelId="{B1B60DC8-270E-40B6-81AB-FF23B86D7A6F}">
      <dsp:nvSpPr>
        <dsp:cNvPr id="0" name=""/>
        <dsp:cNvSpPr/>
      </dsp:nvSpPr>
      <dsp:spPr>
        <a:xfrm>
          <a:off x="0" y="2106889"/>
          <a:ext cx="6814335" cy="986383"/>
        </a:xfrm>
        <a:prstGeom prst="roundRect">
          <a:avLst/>
        </a:prstGeom>
        <a:solidFill>
          <a:schemeClr val="accent2">
            <a:hueOff val="1098536"/>
            <a:satOff val="-19523"/>
            <a:lumOff val="62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3. Connect outcomes with predictors, remove observations with missing values, impute missing data for predictor variables using median values, standard scale all variables.</a:t>
          </a:r>
        </a:p>
      </dsp:txBody>
      <dsp:txXfrm>
        <a:off x="48151" y="2155040"/>
        <a:ext cx="6718033" cy="890081"/>
      </dsp:txXfrm>
    </dsp:sp>
    <dsp:sp modelId="{D975F9BA-ED91-47EC-8EB8-D401D484A1EA}">
      <dsp:nvSpPr>
        <dsp:cNvPr id="0" name=""/>
        <dsp:cNvSpPr/>
      </dsp:nvSpPr>
      <dsp:spPr>
        <a:xfrm>
          <a:off x="0" y="3133592"/>
          <a:ext cx="6814335" cy="986383"/>
        </a:xfrm>
        <a:prstGeom prst="roundRect">
          <a:avLst/>
        </a:prstGeom>
        <a:solidFill>
          <a:schemeClr val="accent2">
            <a:hueOff val="1647804"/>
            <a:satOff val="-29285"/>
            <a:lumOff val="94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4. Utilize open-source machine learning algorithms to identify variables with both high variation and high importance. Conduct cross-validated prediction to identify the smallest number of variables that will achieve the bets fitting model. </a:t>
          </a:r>
        </a:p>
      </dsp:txBody>
      <dsp:txXfrm>
        <a:off x="48151" y="3181743"/>
        <a:ext cx="6718033" cy="890081"/>
      </dsp:txXfrm>
    </dsp:sp>
    <dsp:sp modelId="{3B2B82BA-D149-4A7D-AE69-237ED96CD494}">
      <dsp:nvSpPr>
        <dsp:cNvPr id="0" name=""/>
        <dsp:cNvSpPr/>
      </dsp:nvSpPr>
      <dsp:spPr>
        <a:xfrm>
          <a:off x="0" y="4160295"/>
          <a:ext cx="6814335" cy="986383"/>
        </a:xfrm>
        <a:prstGeom prst="roundRect">
          <a:avLst/>
        </a:prstGeom>
        <a:solidFill>
          <a:schemeClr val="accent2">
            <a:hueOff val="2197072"/>
            <a:satOff val="-39046"/>
            <a:lumOff val="1255"/>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5. Use an artificial neural network with backwards propagation to predict zip codes in top quartile. Compare the predictive capability using (AUC test) all predictors, a random set of predictors, other known predictors (Neighborhood Deprivation Index), and the variables obtained in step 4.</a:t>
          </a:r>
        </a:p>
      </dsp:txBody>
      <dsp:txXfrm>
        <a:off x="48151" y="4208446"/>
        <a:ext cx="6718033" cy="890081"/>
      </dsp:txXfrm>
    </dsp:sp>
    <dsp:sp modelId="{197BB6A3-8257-4887-9B41-B93DB7750714}">
      <dsp:nvSpPr>
        <dsp:cNvPr id="0" name=""/>
        <dsp:cNvSpPr/>
      </dsp:nvSpPr>
      <dsp:spPr>
        <a:xfrm>
          <a:off x="0" y="5186998"/>
          <a:ext cx="6814335" cy="986383"/>
        </a:xfrm>
        <a:prstGeom prst="roundRect">
          <a:avLst/>
        </a:prstGeom>
        <a:solidFill>
          <a:schemeClr val="accent2">
            <a:hueOff val="2746340"/>
            <a:satOff val="-48808"/>
            <a:lumOff val="156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6. Remove variables that are not consistent with any current theoretical construct test for OLS assumptions. Use domain knowledge to develop an appropriate mixed effects regression model for the purpose of identifying parameter estimates.  </a:t>
          </a:r>
        </a:p>
      </dsp:txBody>
      <dsp:txXfrm>
        <a:off x="48151" y="5235149"/>
        <a:ext cx="6718033" cy="89008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FB1457-9889-4FB0-BEEF-EEAFF9990E23}">
      <dsp:nvSpPr>
        <dsp:cNvPr id="0" name=""/>
        <dsp:cNvSpPr/>
      </dsp:nvSpPr>
      <dsp:spPr>
        <a:xfrm>
          <a:off x="0" y="5664644"/>
          <a:ext cx="1740722" cy="619879"/>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3800" tIns="156464" rIns="123800" bIns="156464" numCol="1" spcCol="1270" anchor="ctr" anchorCtr="0">
          <a:noAutofit/>
        </a:bodyPr>
        <a:lstStyle/>
        <a:p>
          <a:pPr marL="0" lvl="0" indent="0" algn="ctr" defTabSz="977900">
            <a:lnSpc>
              <a:spcPct val="90000"/>
            </a:lnSpc>
            <a:spcBef>
              <a:spcPct val="0"/>
            </a:spcBef>
            <a:spcAft>
              <a:spcPct val="35000"/>
            </a:spcAft>
            <a:buNone/>
          </a:pPr>
          <a:r>
            <a:rPr lang="en-US" sz="2200" kern="1200" dirty="0"/>
            <a:t>7</a:t>
          </a:r>
        </a:p>
      </dsp:txBody>
      <dsp:txXfrm>
        <a:off x="0" y="5664644"/>
        <a:ext cx="1740722" cy="619879"/>
      </dsp:txXfrm>
    </dsp:sp>
    <dsp:sp modelId="{34477AEB-235B-4269-A9FD-B5DBF4A105C0}">
      <dsp:nvSpPr>
        <dsp:cNvPr id="0" name=""/>
        <dsp:cNvSpPr/>
      </dsp:nvSpPr>
      <dsp:spPr>
        <a:xfrm>
          <a:off x="1740722" y="5664644"/>
          <a:ext cx="5222166" cy="61987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930" tIns="139700" rIns="105930" bIns="139700" numCol="1" spcCol="1270" anchor="ctr" anchorCtr="0">
          <a:noAutofit/>
        </a:bodyPr>
        <a:lstStyle/>
        <a:p>
          <a:pPr marL="0" lvl="0" indent="0" algn="l" defTabSz="488950">
            <a:lnSpc>
              <a:spcPct val="90000"/>
            </a:lnSpc>
            <a:spcBef>
              <a:spcPct val="0"/>
            </a:spcBef>
            <a:spcAft>
              <a:spcPct val="35000"/>
            </a:spcAft>
            <a:buNone/>
          </a:pPr>
          <a:r>
            <a:rPr lang="en-US" sz="1100" kern="1200" dirty="0"/>
            <a:t>For each county predictor create adjusted mixed-effects regression adjusting for zip code predictors that include the county predictor as an independent parameter (LISA) or as an interaction term (GWR). Compare statistically significant parameters estimates.</a:t>
          </a:r>
        </a:p>
      </dsp:txBody>
      <dsp:txXfrm>
        <a:off x="1740722" y="5664644"/>
        <a:ext cx="5222166" cy="619879"/>
      </dsp:txXfrm>
    </dsp:sp>
    <dsp:sp modelId="{2186B6AC-0BB2-4F3F-AD01-BDAA80993903}">
      <dsp:nvSpPr>
        <dsp:cNvPr id="0" name=""/>
        <dsp:cNvSpPr/>
      </dsp:nvSpPr>
      <dsp:spPr>
        <a:xfrm rot="10800000">
          <a:off x="0" y="4720568"/>
          <a:ext cx="1740722" cy="953373"/>
        </a:xfrm>
        <a:prstGeom prst="upArrowCallout">
          <a:avLst>
            <a:gd name="adj1" fmla="val 5000"/>
            <a:gd name="adj2" fmla="val 10000"/>
            <a:gd name="adj3" fmla="val 15000"/>
            <a:gd name="adj4" fmla="val 64977"/>
          </a:avLst>
        </a:prstGeom>
        <a:solidFill>
          <a:schemeClr val="accent2">
            <a:hueOff val="457723"/>
            <a:satOff val="-8135"/>
            <a:lumOff val="262"/>
            <a:alphaOff val="0"/>
          </a:schemeClr>
        </a:solidFill>
        <a:ln w="12700" cap="flat" cmpd="sng" algn="ctr">
          <a:solidFill>
            <a:schemeClr val="accent2">
              <a:hueOff val="457723"/>
              <a:satOff val="-8135"/>
              <a:lumOff val="26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3800" tIns="156464" rIns="123800" bIns="156464" numCol="1" spcCol="1270" anchor="ctr" anchorCtr="0">
          <a:noAutofit/>
        </a:bodyPr>
        <a:lstStyle/>
        <a:p>
          <a:pPr marL="0" lvl="0" indent="0" algn="ctr" defTabSz="977900">
            <a:lnSpc>
              <a:spcPct val="90000"/>
            </a:lnSpc>
            <a:spcBef>
              <a:spcPct val="0"/>
            </a:spcBef>
            <a:spcAft>
              <a:spcPct val="35000"/>
            </a:spcAft>
            <a:buNone/>
          </a:pPr>
          <a:r>
            <a:rPr lang="en-US" sz="2200" kern="1200" dirty="0"/>
            <a:t>6</a:t>
          </a:r>
        </a:p>
      </dsp:txBody>
      <dsp:txXfrm rot="-10800000">
        <a:off x="0" y="4720568"/>
        <a:ext cx="1740722" cy="619693"/>
      </dsp:txXfrm>
    </dsp:sp>
    <dsp:sp modelId="{5E530F5A-6331-44A7-BBF3-19482BC0D089}">
      <dsp:nvSpPr>
        <dsp:cNvPr id="0" name=""/>
        <dsp:cNvSpPr/>
      </dsp:nvSpPr>
      <dsp:spPr>
        <a:xfrm>
          <a:off x="1740722" y="4720568"/>
          <a:ext cx="5222166" cy="619693"/>
        </a:xfrm>
        <a:prstGeom prst="rect">
          <a:avLst/>
        </a:prstGeom>
        <a:solidFill>
          <a:schemeClr val="accent2">
            <a:tint val="40000"/>
            <a:alpha val="90000"/>
            <a:hueOff val="546186"/>
            <a:satOff val="-7102"/>
            <a:lumOff val="-224"/>
            <a:alphaOff val="0"/>
          </a:schemeClr>
        </a:solidFill>
        <a:ln w="12700" cap="flat" cmpd="sng" algn="ctr">
          <a:solidFill>
            <a:schemeClr val="accent2">
              <a:tint val="40000"/>
              <a:alpha val="90000"/>
              <a:hueOff val="546186"/>
              <a:satOff val="-7102"/>
              <a:lumOff val="-22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930" tIns="139700" rIns="105930" bIns="139700" numCol="1" spcCol="1270" anchor="ctr" anchorCtr="0">
          <a:noAutofit/>
        </a:bodyPr>
        <a:lstStyle/>
        <a:p>
          <a:pPr marL="0" lvl="0" indent="0" algn="l" defTabSz="488950">
            <a:lnSpc>
              <a:spcPct val="90000"/>
            </a:lnSpc>
            <a:spcBef>
              <a:spcPct val="0"/>
            </a:spcBef>
            <a:spcAft>
              <a:spcPct val="35000"/>
            </a:spcAft>
            <a:buNone/>
          </a:pPr>
          <a:r>
            <a:rPr lang="en-US" sz="1100" kern="1200" dirty="0"/>
            <a:t>Using domain knowledge create lists using the selected county variables associated with increased or decreased prevalence given the assumptions in step 4 and 5.  Remove variables that are not consistent with any current theoretical construct and test for OLS assumptions. </a:t>
          </a:r>
        </a:p>
      </dsp:txBody>
      <dsp:txXfrm>
        <a:off x="1740722" y="4720568"/>
        <a:ext cx="5222166" cy="619693"/>
      </dsp:txXfrm>
    </dsp:sp>
    <dsp:sp modelId="{FFEC3E43-DC93-42E1-8B8F-E7406668DEDB}">
      <dsp:nvSpPr>
        <dsp:cNvPr id="0" name=""/>
        <dsp:cNvSpPr/>
      </dsp:nvSpPr>
      <dsp:spPr>
        <a:xfrm rot="10800000">
          <a:off x="0" y="3776493"/>
          <a:ext cx="1740722" cy="953373"/>
        </a:xfrm>
        <a:prstGeom prst="upArrowCallout">
          <a:avLst>
            <a:gd name="adj1" fmla="val 5000"/>
            <a:gd name="adj2" fmla="val 10000"/>
            <a:gd name="adj3" fmla="val 15000"/>
            <a:gd name="adj4" fmla="val 64977"/>
          </a:avLst>
        </a:prstGeom>
        <a:solidFill>
          <a:schemeClr val="accent2">
            <a:hueOff val="915447"/>
            <a:satOff val="-16269"/>
            <a:lumOff val="523"/>
            <a:alphaOff val="0"/>
          </a:schemeClr>
        </a:solidFill>
        <a:ln w="12700" cap="flat" cmpd="sng" algn="ctr">
          <a:solidFill>
            <a:schemeClr val="accent2">
              <a:hueOff val="915447"/>
              <a:satOff val="-16269"/>
              <a:lumOff val="523"/>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3800" tIns="156464" rIns="123800" bIns="156464" numCol="1" spcCol="1270" anchor="ctr" anchorCtr="0">
          <a:noAutofit/>
        </a:bodyPr>
        <a:lstStyle/>
        <a:p>
          <a:pPr marL="0" lvl="0" indent="0" algn="ctr" defTabSz="977900">
            <a:lnSpc>
              <a:spcPct val="90000"/>
            </a:lnSpc>
            <a:spcBef>
              <a:spcPct val="0"/>
            </a:spcBef>
            <a:spcAft>
              <a:spcPct val="35000"/>
            </a:spcAft>
            <a:buNone/>
          </a:pPr>
          <a:r>
            <a:rPr lang="en-US" sz="2200" kern="1200" dirty="0"/>
            <a:t>5</a:t>
          </a:r>
        </a:p>
      </dsp:txBody>
      <dsp:txXfrm rot="-10800000">
        <a:off x="0" y="3776493"/>
        <a:ext cx="1740722" cy="619693"/>
      </dsp:txXfrm>
    </dsp:sp>
    <dsp:sp modelId="{9A712D1C-E2E1-4F6E-8CF2-583DE23B6E73}">
      <dsp:nvSpPr>
        <dsp:cNvPr id="0" name=""/>
        <dsp:cNvSpPr/>
      </dsp:nvSpPr>
      <dsp:spPr>
        <a:xfrm>
          <a:off x="1740722" y="3776493"/>
          <a:ext cx="5222166" cy="619693"/>
        </a:xfrm>
        <a:prstGeom prst="rect">
          <a:avLst/>
        </a:prstGeom>
        <a:solidFill>
          <a:schemeClr val="accent2">
            <a:tint val="40000"/>
            <a:alpha val="90000"/>
            <a:hueOff val="1092372"/>
            <a:satOff val="-14205"/>
            <a:lumOff val="-449"/>
            <a:alphaOff val="0"/>
          </a:schemeClr>
        </a:solidFill>
        <a:ln w="12700" cap="flat" cmpd="sng" algn="ctr">
          <a:solidFill>
            <a:schemeClr val="accent2">
              <a:tint val="40000"/>
              <a:alpha val="90000"/>
              <a:hueOff val="1092372"/>
              <a:satOff val="-14205"/>
              <a:lumOff val="-44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930" tIns="139700" rIns="105930" bIns="139700" numCol="1" spcCol="1270" anchor="ctr" anchorCtr="0">
          <a:noAutofit/>
        </a:bodyPr>
        <a:lstStyle/>
        <a:p>
          <a:pPr marL="0" lvl="0" indent="0" algn="l" defTabSz="488950">
            <a:lnSpc>
              <a:spcPct val="90000"/>
            </a:lnSpc>
            <a:spcBef>
              <a:spcPct val="0"/>
            </a:spcBef>
            <a:spcAft>
              <a:spcPct val="35000"/>
            </a:spcAft>
            <a:buNone/>
          </a:pPr>
          <a:r>
            <a:rPr lang="en-US" sz="1100" kern="1200" dirty="0"/>
            <a:t>Using zip code predictors, conduct geographic weighted regression to identify regions each predictor has significantly higher or lower coefficients. Assign nominal labels and use algorithms capable of multi-</a:t>
          </a:r>
          <a:r>
            <a:rPr lang="en-US" sz="1100" kern="1200" dirty="0" err="1"/>
            <a:t>nomial</a:t>
          </a:r>
          <a:r>
            <a:rPr lang="en-US" sz="1100" kern="1200" dirty="0"/>
            <a:t> prediction to identify health resources associated with each category.  </a:t>
          </a:r>
        </a:p>
      </dsp:txBody>
      <dsp:txXfrm>
        <a:off x="1740722" y="3776493"/>
        <a:ext cx="5222166" cy="619693"/>
      </dsp:txXfrm>
    </dsp:sp>
    <dsp:sp modelId="{18B7989F-A516-42EC-8319-E251B27CC2D4}">
      <dsp:nvSpPr>
        <dsp:cNvPr id="0" name=""/>
        <dsp:cNvSpPr/>
      </dsp:nvSpPr>
      <dsp:spPr>
        <a:xfrm rot="10800000">
          <a:off x="0" y="2832417"/>
          <a:ext cx="1740722" cy="953373"/>
        </a:xfrm>
        <a:prstGeom prst="upArrowCallout">
          <a:avLst>
            <a:gd name="adj1" fmla="val 5000"/>
            <a:gd name="adj2" fmla="val 10000"/>
            <a:gd name="adj3" fmla="val 15000"/>
            <a:gd name="adj4" fmla="val 64977"/>
          </a:avLst>
        </a:prstGeom>
        <a:solidFill>
          <a:schemeClr val="accent2">
            <a:hueOff val="1373170"/>
            <a:satOff val="-24404"/>
            <a:lumOff val="785"/>
            <a:alphaOff val="0"/>
          </a:schemeClr>
        </a:solidFill>
        <a:ln w="12700" cap="flat" cmpd="sng" algn="ctr">
          <a:solidFill>
            <a:schemeClr val="accent2">
              <a:hueOff val="1373170"/>
              <a:satOff val="-24404"/>
              <a:lumOff val="78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3800" tIns="156464" rIns="123800" bIns="156464" numCol="1" spcCol="1270" anchor="ctr" anchorCtr="0">
          <a:noAutofit/>
        </a:bodyPr>
        <a:lstStyle/>
        <a:p>
          <a:pPr marL="0" lvl="0" indent="0" algn="ctr" defTabSz="977900">
            <a:lnSpc>
              <a:spcPct val="90000"/>
            </a:lnSpc>
            <a:spcBef>
              <a:spcPct val="0"/>
            </a:spcBef>
            <a:spcAft>
              <a:spcPct val="35000"/>
            </a:spcAft>
            <a:buNone/>
          </a:pPr>
          <a:r>
            <a:rPr lang="en-US" sz="2200" kern="1200" dirty="0"/>
            <a:t>4</a:t>
          </a:r>
        </a:p>
      </dsp:txBody>
      <dsp:txXfrm rot="-10800000">
        <a:off x="0" y="2832417"/>
        <a:ext cx="1740722" cy="619693"/>
      </dsp:txXfrm>
    </dsp:sp>
    <dsp:sp modelId="{08FFCB5F-6DDD-4EC7-9653-358C7CEEC5FF}">
      <dsp:nvSpPr>
        <dsp:cNvPr id="0" name=""/>
        <dsp:cNvSpPr/>
      </dsp:nvSpPr>
      <dsp:spPr>
        <a:xfrm>
          <a:off x="1740722" y="2837427"/>
          <a:ext cx="5222166" cy="609672"/>
        </a:xfrm>
        <a:prstGeom prst="rect">
          <a:avLst/>
        </a:prstGeom>
        <a:solidFill>
          <a:schemeClr val="accent2">
            <a:tint val="40000"/>
            <a:alpha val="90000"/>
            <a:hueOff val="1638559"/>
            <a:satOff val="-21307"/>
            <a:lumOff val="-673"/>
            <a:alphaOff val="0"/>
          </a:schemeClr>
        </a:solidFill>
        <a:ln w="12700" cap="flat" cmpd="sng" algn="ctr">
          <a:solidFill>
            <a:schemeClr val="accent2">
              <a:tint val="40000"/>
              <a:alpha val="90000"/>
              <a:hueOff val="1638559"/>
              <a:satOff val="-21307"/>
              <a:lumOff val="-67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930" tIns="139700" rIns="105930" bIns="139700" numCol="1" spcCol="1270" anchor="ctr" anchorCtr="0">
          <a:noAutofit/>
        </a:bodyPr>
        <a:lstStyle/>
        <a:p>
          <a:pPr marL="0" lvl="0" indent="0" algn="l" defTabSz="488950">
            <a:lnSpc>
              <a:spcPct val="90000"/>
            </a:lnSpc>
            <a:spcBef>
              <a:spcPct val="0"/>
            </a:spcBef>
            <a:spcAft>
              <a:spcPct val="35000"/>
            </a:spcAft>
            <a:buNone/>
          </a:pPr>
          <a:r>
            <a:rPr lang="en-US" sz="1100" kern="1200" dirty="0"/>
            <a:t>Using local Empirical Bayes smoothing and LISA quadrants, identify ‘hot and cold spot’ regions and assign nominal labels to contained counties.  Use algorithms capable of multi-</a:t>
          </a:r>
          <a:r>
            <a:rPr lang="en-US" sz="1100" kern="1200" dirty="0" err="1"/>
            <a:t>nomial</a:t>
          </a:r>
          <a:r>
            <a:rPr lang="en-US" sz="1100" kern="1200" dirty="0"/>
            <a:t> prediction to identify health resources associated with each category. </a:t>
          </a:r>
        </a:p>
      </dsp:txBody>
      <dsp:txXfrm>
        <a:off x="1740722" y="2837427"/>
        <a:ext cx="5222166" cy="609672"/>
      </dsp:txXfrm>
    </dsp:sp>
    <dsp:sp modelId="{CC34C599-6025-44C9-BF23-A1F47BF8D408}">
      <dsp:nvSpPr>
        <dsp:cNvPr id="0" name=""/>
        <dsp:cNvSpPr/>
      </dsp:nvSpPr>
      <dsp:spPr>
        <a:xfrm rot="10800000">
          <a:off x="0" y="1888341"/>
          <a:ext cx="1740722" cy="953373"/>
        </a:xfrm>
        <a:prstGeom prst="upArrowCallout">
          <a:avLst>
            <a:gd name="adj1" fmla="val 5000"/>
            <a:gd name="adj2" fmla="val 10000"/>
            <a:gd name="adj3" fmla="val 15000"/>
            <a:gd name="adj4" fmla="val 64977"/>
          </a:avLst>
        </a:prstGeom>
        <a:solidFill>
          <a:schemeClr val="accent2">
            <a:hueOff val="1830893"/>
            <a:satOff val="-32539"/>
            <a:lumOff val="1046"/>
            <a:alphaOff val="0"/>
          </a:schemeClr>
        </a:solidFill>
        <a:ln w="12700" cap="flat" cmpd="sng" algn="ctr">
          <a:solidFill>
            <a:schemeClr val="accent2">
              <a:hueOff val="1830893"/>
              <a:satOff val="-32539"/>
              <a:lumOff val="1046"/>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3800" tIns="156464" rIns="123800" bIns="156464" numCol="1" spcCol="1270" anchor="ctr" anchorCtr="0">
          <a:noAutofit/>
        </a:bodyPr>
        <a:lstStyle/>
        <a:p>
          <a:pPr marL="0" lvl="0" indent="0" algn="ctr" defTabSz="977900">
            <a:lnSpc>
              <a:spcPct val="90000"/>
            </a:lnSpc>
            <a:spcBef>
              <a:spcPct val="0"/>
            </a:spcBef>
            <a:spcAft>
              <a:spcPct val="35000"/>
            </a:spcAft>
            <a:buNone/>
          </a:pPr>
          <a:r>
            <a:rPr lang="en-US" sz="2200" kern="1200" dirty="0"/>
            <a:t>3</a:t>
          </a:r>
        </a:p>
      </dsp:txBody>
      <dsp:txXfrm rot="-10800000">
        <a:off x="0" y="1888341"/>
        <a:ext cx="1740722" cy="619693"/>
      </dsp:txXfrm>
    </dsp:sp>
    <dsp:sp modelId="{A50E3D3B-7E66-4414-8BA5-69DDD824EACC}">
      <dsp:nvSpPr>
        <dsp:cNvPr id="0" name=""/>
        <dsp:cNvSpPr/>
      </dsp:nvSpPr>
      <dsp:spPr>
        <a:xfrm>
          <a:off x="1708971" y="1892413"/>
          <a:ext cx="5222166" cy="619693"/>
        </a:xfrm>
        <a:prstGeom prst="rect">
          <a:avLst/>
        </a:prstGeom>
        <a:solidFill>
          <a:schemeClr val="accent2">
            <a:tint val="40000"/>
            <a:alpha val="90000"/>
            <a:hueOff val="2184745"/>
            <a:satOff val="-28410"/>
            <a:lumOff val="-898"/>
            <a:alphaOff val="0"/>
          </a:schemeClr>
        </a:solidFill>
        <a:ln w="12700" cap="flat" cmpd="sng" algn="ctr">
          <a:solidFill>
            <a:schemeClr val="accent2">
              <a:tint val="40000"/>
              <a:alpha val="90000"/>
              <a:hueOff val="2184745"/>
              <a:satOff val="-28410"/>
              <a:lumOff val="-89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930" tIns="139700" rIns="105930" bIns="139700" numCol="1" spcCol="1270" anchor="ctr" anchorCtr="0">
          <a:noAutofit/>
        </a:bodyPr>
        <a:lstStyle/>
        <a:p>
          <a:pPr marL="0" lvl="0" indent="0" algn="l" defTabSz="488950">
            <a:lnSpc>
              <a:spcPct val="90000"/>
            </a:lnSpc>
            <a:spcBef>
              <a:spcPct val="0"/>
            </a:spcBef>
            <a:spcAft>
              <a:spcPct val="35000"/>
            </a:spcAft>
            <a:buNone/>
          </a:pPr>
          <a:endParaRPr lang="en-US" sz="1100" kern="1200" dirty="0"/>
        </a:p>
        <a:p>
          <a:pPr marL="0" lvl="0" indent="0" algn="l" defTabSz="488950">
            <a:lnSpc>
              <a:spcPct val="90000"/>
            </a:lnSpc>
            <a:spcBef>
              <a:spcPct val="0"/>
            </a:spcBef>
            <a:spcAft>
              <a:spcPct val="35000"/>
            </a:spcAft>
            <a:buNone/>
          </a:pPr>
          <a:r>
            <a:rPr lang="en-US" sz="1100" kern="1200" dirty="0"/>
            <a:t>Connect outcomes with predictors, remove observations with missing values, impute missing data for predictor variables using median values, standard scale all variables. </a:t>
          </a:r>
        </a:p>
        <a:p>
          <a:pPr marL="0" lvl="0" indent="0" algn="l" defTabSz="488950">
            <a:lnSpc>
              <a:spcPct val="90000"/>
            </a:lnSpc>
            <a:spcBef>
              <a:spcPct val="0"/>
            </a:spcBef>
            <a:spcAft>
              <a:spcPct val="35000"/>
            </a:spcAft>
            <a:buNone/>
          </a:pPr>
          <a:endParaRPr lang="en-US" sz="1100" kern="1200" dirty="0"/>
        </a:p>
      </dsp:txBody>
      <dsp:txXfrm>
        <a:off x="1708971" y="1892413"/>
        <a:ext cx="5222166" cy="619693"/>
      </dsp:txXfrm>
    </dsp:sp>
    <dsp:sp modelId="{C303AECB-40AF-4668-9BFB-F08538E18F0B}">
      <dsp:nvSpPr>
        <dsp:cNvPr id="0" name=""/>
        <dsp:cNvSpPr/>
      </dsp:nvSpPr>
      <dsp:spPr>
        <a:xfrm rot="10800000">
          <a:off x="0" y="944266"/>
          <a:ext cx="1740722" cy="953373"/>
        </a:xfrm>
        <a:prstGeom prst="upArrowCallout">
          <a:avLst>
            <a:gd name="adj1" fmla="val 5000"/>
            <a:gd name="adj2" fmla="val 10000"/>
            <a:gd name="adj3" fmla="val 15000"/>
            <a:gd name="adj4" fmla="val 64977"/>
          </a:avLst>
        </a:prstGeom>
        <a:solidFill>
          <a:schemeClr val="accent2">
            <a:hueOff val="2288616"/>
            <a:satOff val="-40673"/>
            <a:lumOff val="1308"/>
            <a:alphaOff val="0"/>
          </a:schemeClr>
        </a:solidFill>
        <a:ln w="12700" cap="flat" cmpd="sng" algn="ctr">
          <a:solidFill>
            <a:schemeClr val="accent2">
              <a:hueOff val="2288616"/>
              <a:satOff val="-40673"/>
              <a:lumOff val="130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3800" tIns="156464" rIns="123800" bIns="156464" numCol="1" spcCol="1270" anchor="ctr" anchorCtr="0">
          <a:noAutofit/>
        </a:bodyPr>
        <a:lstStyle/>
        <a:p>
          <a:pPr marL="0" lvl="0" indent="0" algn="ctr" defTabSz="977900">
            <a:lnSpc>
              <a:spcPct val="90000"/>
            </a:lnSpc>
            <a:spcBef>
              <a:spcPct val="0"/>
            </a:spcBef>
            <a:spcAft>
              <a:spcPct val="35000"/>
            </a:spcAft>
            <a:buNone/>
          </a:pPr>
          <a:r>
            <a:rPr lang="en-US" sz="2200" kern="1200" dirty="0"/>
            <a:t>2</a:t>
          </a:r>
        </a:p>
      </dsp:txBody>
      <dsp:txXfrm rot="-10800000">
        <a:off x="0" y="944266"/>
        <a:ext cx="1740722" cy="619693"/>
      </dsp:txXfrm>
    </dsp:sp>
    <dsp:sp modelId="{57FD6B95-9786-4CDF-8DCF-201683CC6ED8}">
      <dsp:nvSpPr>
        <dsp:cNvPr id="0" name=""/>
        <dsp:cNvSpPr/>
      </dsp:nvSpPr>
      <dsp:spPr>
        <a:xfrm>
          <a:off x="1740722" y="944266"/>
          <a:ext cx="5222166" cy="619693"/>
        </a:xfrm>
        <a:prstGeom prst="rect">
          <a:avLst/>
        </a:prstGeom>
        <a:solidFill>
          <a:schemeClr val="accent2">
            <a:tint val="40000"/>
            <a:alpha val="90000"/>
            <a:hueOff val="2730931"/>
            <a:satOff val="-35512"/>
            <a:lumOff val="-1122"/>
            <a:alphaOff val="0"/>
          </a:schemeClr>
        </a:solidFill>
        <a:ln w="12700" cap="flat" cmpd="sng" algn="ctr">
          <a:solidFill>
            <a:schemeClr val="accent2">
              <a:tint val="40000"/>
              <a:alpha val="90000"/>
              <a:hueOff val="2730931"/>
              <a:satOff val="-35512"/>
              <a:lumOff val="-112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930" tIns="139700" rIns="105930" bIns="139700" numCol="1" spcCol="1270" anchor="ctr" anchorCtr="0">
          <a:noAutofit/>
        </a:bodyPr>
        <a:lstStyle/>
        <a:p>
          <a:pPr marL="0" lvl="0" indent="0" algn="l" defTabSz="488950">
            <a:lnSpc>
              <a:spcPct val="90000"/>
            </a:lnSpc>
            <a:spcBef>
              <a:spcPct val="0"/>
            </a:spcBef>
            <a:spcAft>
              <a:spcPct val="35000"/>
            </a:spcAft>
            <a:buNone/>
          </a:pPr>
          <a:endParaRPr lang="en-US" sz="1100" kern="1200" dirty="0"/>
        </a:p>
        <a:p>
          <a:pPr marL="0" lvl="0" indent="0" algn="l" defTabSz="488950">
            <a:lnSpc>
              <a:spcPct val="90000"/>
            </a:lnSpc>
            <a:spcBef>
              <a:spcPct val="0"/>
            </a:spcBef>
            <a:spcAft>
              <a:spcPct val="35000"/>
            </a:spcAft>
            <a:buNone/>
          </a:pPr>
          <a:r>
            <a:rPr lang="en-US" sz="1100" kern="1200" dirty="0"/>
            <a:t>Collect approximately 2000 county level health resource variables from the 2020 release of the HRSA Area Health resource File. These represent possible predictors. </a:t>
          </a:r>
        </a:p>
        <a:p>
          <a:pPr marL="0" lvl="0" indent="0" algn="l" defTabSz="488950">
            <a:lnSpc>
              <a:spcPct val="90000"/>
            </a:lnSpc>
            <a:spcBef>
              <a:spcPct val="0"/>
            </a:spcBef>
            <a:spcAft>
              <a:spcPct val="35000"/>
            </a:spcAft>
            <a:buNone/>
          </a:pPr>
          <a:endParaRPr lang="en-US" sz="1100" kern="1200" dirty="0"/>
        </a:p>
      </dsp:txBody>
      <dsp:txXfrm>
        <a:off x="1740722" y="944266"/>
        <a:ext cx="5222166" cy="619693"/>
      </dsp:txXfrm>
    </dsp:sp>
    <dsp:sp modelId="{6636C882-5E6B-4E37-9D5E-071C52AAD8CB}">
      <dsp:nvSpPr>
        <dsp:cNvPr id="0" name=""/>
        <dsp:cNvSpPr/>
      </dsp:nvSpPr>
      <dsp:spPr>
        <a:xfrm rot="10800000">
          <a:off x="0" y="6158"/>
          <a:ext cx="1740722" cy="953373"/>
        </a:xfrm>
        <a:prstGeom prst="upArrowCallout">
          <a:avLst>
            <a:gd name="adj1" fmla="val 5000"/>
            <a:gd name="adj2" fmla="val 10000"/>
            <a:gd name="adj3" fmla="val 15000"/>
            <a:gd name="adj4" fmla="val 64977"/>
          </a:avLst>
        </a:prstGeom>
        <a:solidFill>
          <a:schemeClr val="accent2">
            <a:hueOff val="2746340"/>
            <a:satOff val="-48808"/>
            <a:lumOff val="1569"/>
            <a:alphaOff val="0"/>
          </a:schemeClr>
        </a:solidFill>
        <a:ln w="12700" cap="flat" cmpd="sng" algn="ctr">
          <a:solidFill>
            <a:schemeClr val="accent2">
              <a:hueOff val="2746340"/>
              <a:satOff val="-48808"/>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3800" tIns="156464" rIns="123800" bIns="156464" numCol="1" spcCol="1270" anchor="ctr" anchorCtr="0">
          <a:noAutofit/>
        </a:bodyPr>
        <a:lstStyle/>
        <a:p>
          <a:pPr marL="0" lvl="0" indent="0" algn="ctr" defTabSz="977900">
            <a:lnSpc>
              <a:spcPct val="90000"/>
            </a:lnSpc>
            <a:spcBef>
              <a:spcPct val="0"/>
            </a:spcBef>
            <a:spcAft>
              <a:spcPct val="35000"/>
            </a:spcAft>
            <a:buNone/>
          </a:pPr>
          <a:r>
            <a:rPr lang="en-US" sz="2200" kern="1200" dirty="0"/>
            <a:t>1</a:t>
          </a:r>
        </a:p>
      </dsp:txBody>
      <dsp:txXfrm rot="-10800000">
        <a:off x="0" y="6158"/>
        <a:ext cx="1740722" cy="619693"/>
      </dsp:txXfrm>
    </dsp:sp>
    <dsp:sp modelId="{B2DEA36B-47B6-4EF3-B334-CF54223670AF}">
      <dsp:nvSpPr>
        <dsp:cNvPr id="0" name=""/>
        <dsp:cNvSpPr/>
      </dsp:nvSpPr>
      <dsp:spPr>
        <a:xfrm>
          <a:off x="1740722" y="190"/>
          <a:ext cx="5222166" cy="619693"/>
        </a:xfrm>
        <a:prstGeom prst="rect">
          <a:avLst/>
        </a:prstGeom>
        <a:solidFill>
          <a:schemeClr val="accent2">
            <a:tint val="40000"/>
            <a:alpha val="90000"/>
            <a:hueOff val="3277117"/>
            <a:satOff val="-42615"/>
            <a:lumOff val="-1347"/>
            <a:alphaOff val="0"/>
          </a:schemeClr>
        </a:solidFill>
        <a:ln w="12700" cap="flat" cmpd="sng" algn="ctr">
          <a:solidFill>
            <a:schemeClr val="accent2">
              <a:tint val="40000"/>
              <a:alpha val="90000"/>
              <a:hueOff val="3277117"/>
              <a:satOff val="-42615"/>
              <a:lumOff val="-134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5930" tIns="139700" rIns="105930" bIns="139700" numCol="1" spcCol="1270" anchor="ctr" anchorCtr="0">
          <a:noAutofit/>
        </a:bodyPr>
        <a:lstStyle/>
        <a:p>
          <a:pPr marL="0" lvl="0" indent="0" algn="l" defTabSz="488950">
            <a:lnSpc>
              <a:spcPct val="90000"/>
            </a:lnSpc>
            <a:spcBef>
              <a:spcPct val="0"/>
            </a:spcBef>
            <a:spcAft>
              <a:spcPct val="35000"/>
            </a:spcAft>
            <a:buNone/>
          </a:pPr>
          <a:endParaRPr lang="en-US" sz="1100" kern="1200" dirty="0"/>
        </a:p>
        <a:p>
          <a:pPr marL="0" lvl="0" indent="0" algn="l" defTabSz="488950">
            <a:lnSpc>
              <a:spcPct val="90000"/>
            </a:lnSpc>
            <a:spcBef>
              <a:spcPct val="0"/>
            </a:spcBef>
            <a:spcAft>
              <a:spcPct val="35000"/>
            </a:spcAft>
            <a:buNone/>
          </a:pPr>
          <a:r>
            <a:rPr lang="en-US" sz="1100" kern="1200" dirty="0"/>
            <a:t>Collect estimated zip code level self-reported poor mental health status as percent of population from the 2020 release of the CDC and RWJF PLACES dataset (formerly 500 Cities project). This represents the outcome of interest.</a:t>
          </a:r>
        </a:p>
        <a:p>
          <a:pPr marL="0" lvl="0" indent="0" algn="l" defTabSz="488950">
            <a:lnSpc>
              <a:spcPct val="90000"/>
            </a:lnSpc>
            <a:spcBef>
              <a:spcPct val="0"/>
            </a:spcBef>
            <a:spcAft>
              <a:spcPct val="35000"/>
            </a:spcAft>
            <a:buNone/>
          </a:pPr>
          <a:endParaRPr lang="en-US" sz="1100" kern="1200" dirty="0"/>
        </a:p>
      </dsp:txBody>
      <dsp:txXfrm>
        <a:off x="1740722" y="190"/>
        <a:ext cx="5222166" cy="6196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5E7A5C-0FED-4F4C-BCDB-252338B754B0}">
      <dsp:nvSpPr>
        <dsp:cNvPr id="0" name=""/>
        <dsp:cNvSpPr/>
      </dsp:nvSpPr>
      <dsp:spPr>
        <a:xfrm>
          <a:off x="6292" y="638390"/>
          <a:ext cx="2944457" cy="176667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January-March: </a:t>
          </a:r>
        </a:p>
        <a:p>
          <a:pPr marL="0" lvl="0" indent="0" algn="ctr" defTabSz="1022350">
            <a:lnSpc>
              <a:spcPct val="90000"/>
            </a:lnSpc>
            <a:spcBef>
              <a:spcPct val="0"/>
            </a:spcBef>
            <a:spcAft>
              <a:spcPct val="35000"/>
            </a:spcAft>
            <a:buNone/>
          </a:pPr>
          <a:r>
            <a:rPr lang="en-US" sz="2300" kern="1200" dirty="0"/>
            <a:t>Finalize project ideas and proposal </a:t>
          </a:r>
        </a:p>
      </dsp:txBody>
      <dsp:txXfrm>
        <a:off x="58036" y="690134"/>
        <a:ext cx="2840969" cy="1663186"/>
      </dsp:txXfrm>
    </dsp:sp>
    <dsp:sp modelId="{28925880-6142-4D35-AA83-A3F90B3EB8A9}">
      <dsp:nvSpPr>
        <dsp:cNvPr id="0" name=""/>
        <dsp:cNvSpPr/>
      </dsp:nvSpPr>
      <dsp:spPr>
        <a:xfrm>
          <a:off x="3245195" y="1156614"/>
          <a:ext cx="624224" cy="73022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3245195" y="1302659"/>
        <a:ext cx="436957" cy="438135"/>
      </dsp:txXfrm>
    </dsp:sp>
    <dsp:sp modelId="{0AB008B1-4C6D-4DE6-A13F-12F8A39AB3DA}">
      <dsp:nvSpPr>
        <dsp:cNvPr id="0" name=""/>
        <dsp:cNvSpPr/>
      </dsp:nvSpPr>
      <dsp:spPr>
        <a:xfrm>
          <a:off x="4128532" y="638390"/>
          <a:ext cx="2492041" cy="176667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March 22</a:t>
          </a:r>
          <a:r>
            <a:rPr lang="en-US" sz="2300" kern="1200" baseline="30000" dirty="0"/>
            <a:t>nd</a:t>
          </a:r>
          <a:r>
            <a:rPr lang="en-US" sz="2300" kern="1200" dirty="0"/>
            <a:t>-April 9</a:t>
          </a:r>
          <a:r>
            <a:rPr lang="en-US" sz="2300" kern="1200" baseline="30000" dirty="0"/>
            <a:t>th:</a:t>
          </a:r>
        </a:p>
        <a:p>
          <a:pPr marL="0" lvl="0" indent="0" algn="ctr" defTabSz="1022350">
            <a:lnSpc>
              <a:spcPct val="90000"/>
            </a:lnSpc>
            <a:spcBef>
              <a:spcPct val="0"/>
            </a:spcBef>
            <a:spcAft>
              <a:spcPct val="35000"/>
            </a:spcAft>
            <a:buNone/>
          </a:pPr>
          <a:r>
            <a:rPr lang="en-US" sz="2300" kern="1200" dirty="0"/>
            <a:t>Conduct analysis </a:t>
          </a:r>
        </a:p>
      </dsp:txBody>
      <dsp:txXfrm>
        <a:off x="4180276" y="690134"/>
        <a:ext cx="2388553" cy="1663186"/>
      </dsp:txXfrm>
    </dsp:sp>
    <dsp:sp modelId="{376DAE27-00F6-44FE-B06F-220F4C1D5ABF}">
      <dsp:nvSpPr>
        <dsp:cNvPr id="0" name=""/>
        <dsp:cNvSpPr/>
      </dsp:nvSpPr>
      <dsp:spPr>
        <a:xfrm>
          <a:off x="6915019" y="1156614"/>
          <a:ext cx="624224" cy="73022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6915019" y="1302659"/>
        <a:ext cx="436957" cy="438135"/>
      </dsp:txXfrm>
    </dsp:sp>
    <dsp:sp modelId="{1851B7ED-173F-4629-B17C-01857E636208}">
      <dsp:nvSpPr>
        <dsp:cNvPr id="0" name=""/>
        <dsp:cNvSpPr/>
      </dsp:nvSpPr>
      <dsp:spPr>
        <a:xfrm>
          <a:off x="7798356" y="638390"/>
          <a:ext cx="2944457" cy="176667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April 9</a:t>
          </a:r>
          <a:r>
            <a:rPr lang="en-US" sz="2300" kern="1200" baseline="30000" dirty="0"/>
            <a:t>th</a:t>
          </a:r>
          <a:r>
            <a:rPr lang="en-US" sz="2300" kern="1200" dirty="0"/>
            <a:t>-April 23</a:t>
          </a:r>
          <a:r>
            <a:rPr lang="en-US" sz="2300" kern="1200" baseline="30000" dirty="0"/>
            <a:t>rd</a:t>
          </a:r>
          <a:r>
            <a:rPr lang="en-US" sz="2300" kern="1200" dirty="0"/>
            <a:t>: Interpret Results and Finalize Report</a:t>
          </a:r>
        </a:p>
      </dsp:txBody>
      <dsp:txXfrm>
        <a:off x="7850100" y="690134"/>
        <a:ext cx="2840969" cy="166318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3/26/21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3/26/21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3/26/21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3/26/21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3/26/21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3/26/21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3/26/21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3/26/21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3/26/21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3/26/21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3/26/21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3/26/21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hyperlink" Target="https://doi.org/10.3390/ijerph18031202"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5960691" y="1860197"/>
            <a:ext cx="4921277" cy="2095663"/>
          </a:xfrm>
        </p:spPr>
        <p:txBody>
          <a:bodyPr>
            <a:noAutofit/>
          </a:bodyPr>
          <a:lstStyle/>
          <a:p>
            <a:r>
              <a:rPr lang="en-US" sz="3000" dirty="0">
                <a:solidFill>
                  <a:schemeClr val="tx1"/>
                </a:solidFill>
              </a:rPr>
              <a:t>Ecological Factors Associated with Self-Reported Mental Health Status: Option B</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153559" y="3763561"/>
            <a:ext cx="4655309" cy="792083"/>
          </a:xfrm>
        </p:spPr>
        <p:txBody>
          <a:bodyPr>
            <a:noAutofit/>
          </a:bodyPr>
          <a:lstStyle/>
          <a:p>
            <a:pPr marL="0" marR="0" algn="ctr">
              <a:lnSpc>
                <a:spcPct val="107000"/>
              </a:lnSpc>
              <a:spcBef>
                <a:spcPts val="0"/>
              </a:spcBef>
              <a:spcAft>
                <a:spcPts val="800"/>
              </a:spcAft>
            </a:pPr>
            <a:r>
              <a:rPr lang="en-US" sz="1600" dirty="0">
                <a:effectLst/>
                <a:latin typeface="Arial" panose="020B0604020202020204" pitchFamily="34" charset="0"/>
                <a:ea typeface="Calibri" panose="020F0502020204030204" pitchFamily="34" charset="0"/>
                <a:cs typeface="Times New Roman" panose="02020603050405020304" pitchFamily="18" charset="0"/>
              </a:rPr>
              <a:t>Alyssa Berger, Andrew </a:t>
            </a:r>
            <a:r>
              <a:rPr lang="en-US" sz="1600" dirty="0" err="1">
                <a:effectLst/>
                <a:latin typeface="Arial" panose="020B0604020202020204" pitchFamily="34" charset="0"/>
                <a:ea typeface="Calibri" panose="020F0502020204030204" pitchFamily="34" charset="0"/>
                <a:cs typeface="Times New Roman" panose="02020603050405020304" pitchFamily="18" charset="0"/>
              </a:rPr>
              <a:t>Cistola</a:t>
            </a:r>
            <a:endParaRPr lang="en-US" sz="1600" dirty="0">
              <a:latin typeface="Arial" panose="020B060402020202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r>
              <a:rPr lang="en-US" sz="1600" dirty="0">
                <a:effectLst/>
                <a:latin typeface="Arial" panose="020B0604020202020204" pitchFamily="34" charset="0"/>
                <a:ea typeface="Calibri" panose="020F0502020204030204" pitchFamily="34" charset="0"/>
                <a:cs typeface="Times New Roman" panose="02020603050405020304" pitchFamily="18" charset="0"/>
              </a:rPr>
              <a:t>Midterm Project Proposal</a:t>
            </a:r>
          </a:p>
          <a:p>
            <a:pPr marL="0" marR="0" algn="ctr">
              <a:lnSpc>
                <a:spcPct val="107000"/>
              </a:lnSpc>
              <a:spcBef>
                <a:spcPts val="0"/>
              </a:spcBef>
              <a:spcAft>
                <a:spcPts val="800"/>
              </a:spcAft>
            </a:pPr>
            <a:r>
              <a:rPr lang="en-US" sz="1600" dirty="0">
                <a:effectLst/>
                <a:latin typeface="Arial" panose="020B0604020202020204" pitchFamily="34" charset="0"/>
                <a:ea typeface="Calibri" panose="020F0502020204030204" pitchFamily="34" charset="0"/>
                <a:cs typeface="Times New Roman" panose="02020603050405020304" pitchFamily="18" charset="0"/>
              </a:rPr>
              <a:t>PHC6194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B5611-C035-466C-8FF9-385A8DDA57DE}"/>
              </a:ext>
            </a:extLst>
          </p:cNvPr>
          <p:cNvSpPr>
            <a:spLocks noGrp="1"/>
          </p:cNvSpPr>
          <p:nvPr>
            <p:ph type="title"/>
          </p:nvPr>
        </p:nvSpPr>
        <p:spPr>
          <a:xfrm>
            <a:off x="1066800" y="285468"/>
            <a:ext cx="10058400" cy="1371600"/>
          </a:xfrm>
        </p:spPr>
        <p:txBody>
          <a:bodyPr/>
          <a:lstStyle/>
          <a:p>
            <a:r>
              <a:rPr lang="en-US"/>
              <a:t>Project Description and Rationale</a:t>
            </a:r>
            <a:endParaRPr lang="en-US" dirty="0"/>
          </a:p>
        </p:txBody>
      </p:sp>
      <p:graphicFrame>
        <p:nvGraphicFramePr>
          <p:cNvPr id="5" name="Content Placeholder 2">
            <a:extLst>
              <a:ext uri="{FF2B5EF4-FFF2-40B4-BE49-F238E27FC236}">
                <a16:creationId xmlns:a16="http://schemas.microsoft.com/office/drawing/2014/main" id="{ACB747E7-8575-472D-ADD1-D0ABE00EAECB}"/>
              </a:ext>
            </a:extLst>
          </p:cNvPr>
          <p:cNvGraphicFramePr>
            <a:graphicFrameLocks noGrp="1"/>
          </p:cNvGraphicFramePr>
          <p:nvPr>
            <p:ph idx="1"/>
            <p:extLst>
              <p:ext uri="{D42A27DB-BD31-4B8C-83A1-F6EECF244321}">
                <p14:modId xmlns:p14="http://schemas.microsoft.com/office/powerpoint/2010/main" val="2754437507"/>
              </p:ext>
            </p:extLst>
          </p:nvPr>
        </p:nvGraphicFramePr>
        <p:xfrm>
          <a:off x="1066800" y="1406387"/>
          <a:ext cx="10058400" cy="48445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52104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47421797-7B77-498E-A01C-0A1194615B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9" name="Rectangle 28">
            <a:extLst>
              <a:ext uri="{FF2B5EF4-FFF2-40B4-BE49-F238E27FC236}">
                <a16:creationId xmlns:a16="http://schemas.microsoft.com/office/drawing/2014/main" id="{926D38EC-CD1B-456B-A813-64F8D8E71D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alpha val="90000"/>
            </a:schemeClr>
          </a:solidFill>
          <a:ln w="6350" cap="flat" cmpd="sng" algn="ctr">
            <a:noFill/>
            <a:prstDash val="solid"/>
          </a:ln>
          <a:effectLst>
            <a:softEdge rad="0"/>
          </a:effectLst>
        </p:spPr>
      </p:sp>
      <p:sp>
        <p:nvSpPr>
          <p:cNvPr id="31" name="Rectangle 30">
            <a:extLst>
              <a:ext uri="{FF2B5EF4-FFF2-40B4-BE49-F238E27FC236}">
                <a16:creationId xmlns:a16="http://schemas.microsoft.com/office/drawing/2014/main" id="{2DC18E46-CA2E-43A8-A2EC-61D30FAC3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FD80DEC7-EAD8-4F31-B394-8EE9D36D73F3}"/>
              </a:ext>
            </a:extLst>
          </p:cNvPr>
          <p:cNvSpPr>
            <a:spLocks noGrp="1"/>
          </p:cNvSpPr>
          <p:nvPr>
            <p:ph type="title"/>
          </p:nvPr>
        </p:nvSpPr>
        <p:spPr>
          <a:xfrm>
            <a:off x="1066800" y="594360"/>
            <a:ext cx="10058400" cy="1371600"/>
          </a:xfrm>
        </p:spPr>
        <p:txBody>
          <a:bodyPr>
            <a:normAutofit/>
          </a:bodyPr>
          <a:lstStyle/>
          <a:p>
            <a:r>
              <a:rPr lang="en-US" sz="5000" dirty="0"/>
              <a:t>Specific Aims and Objectives</a:t>
            </a:r>
          </a:p>
        </p:txBody>
      </p:sp>
      <p:graphicFrame>
        <p:nvGraphicFramePr>
          <p:cNvPr id="14" name="Content Placeholder 2">
            <a:extLst>
              <a:ext uri="{FF2B5EF4-FFF2-40B4-BE49-F238E27FC236}">
                <a16:creationId xmlns:a16="http://schemas.microsoft.com/office/drawing/2014/main" id="{EAC745C1-8E06-4BBE-907A-5642AA0CD1C0}"/>
              </a:ext>
            </a:extLst>
          </p:cNvPr>
          <p:cNvGraphicFramePr>
            <a:graphicFrameLocks noGrp="1"/>
          </p:cNvGraphicFramePr>
          <p:nvPr>
            <p:ph idx="1"/>
            <p:extLst>
              <p:ext uri="{D42A27DB-BD31-4B8C-83A1-F6EECF244321}">
                <p14:modId xmlns:p14="http://schemas.microsoft.com/office/powerpoint/2010/main" val="3234661174"/>
              </p:ext>
            </p:extLst>
          </p:nvPr>
        </p:nvGraphicFramePr>
        <p:xfrm>
          <a:off x="964095" y="1644926"/>
          <a:ext cx="10366514" cy="44221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3580919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2AD6B69-E0A0-476D-9EE1-6B69F04C5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6BE10A1-AD5F-4AB3-8A94-41D62B494A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1">
              <a:lumMod val="85000"/>
              <a:alpha val="60000"/>
            </a:schemeClr>
          </a:solidFill>
          <a:ln w="6350" cap="flat" cmpd="sng" algn="ctr">
            <a:noFill/>
            <a:prstDash val="solid"/>
          </a:ln>
          <a:effectLst>
            <a:softEdge rad="0"/>
          </a:effectLst>
        </p:spPr>
      </p:sp>
      <p:sp>
        <p:nvSpPr>
          <p:cNvPr id="2" name="Title 1">
            <a:extLst>
              <a:ext uri="{FF2B5EF4-FFF2-40B4-BE49-F238E27FC236}">
                <a16:creationId xmlns:a16="http://schemas.microsoft.com/office/drawing/2014/main" id="{241065B5-DA84-4F90-B7AD-3A9EC8369E8B}"/>
              </a:ext>
            </a:extLst>
          </p:cNvPr>
          <p:cNvSpPr>
            <a:spLocks noGrp="1"/>
          </p:cNvSpPr>
          <p:nvPr>
            <p:ph type="title"/>
          </p:nvPr>
        </p:nvSpPr>
        <p:spPr>
          <a:xfrm>
            <a:off x="573409" y="559477"/>
            <a:ext cx="3765200" cy="5709931"/>
          </a:xfrm>
        </p:spPr>
        <p:txBody>
          <a:bodyPr>
            <a:normAutofit/>
          </a:bodyPr>
          <a:lstStyle/>
          <a:p>
            <a:pPr algn="ctr"/>
            <a:r>
              <a:rPr lang="en-US" sz="3100" dirty="0"/>
              <a:t>Approach/Research Design</a:t>
            </a:r>
            <a:br>
              <a:rPr lang="en-US" sz="3100" dirty="0"/>
            </a:br>
            <a:br>
              <a:rPr lang="en-US" sz="3100" dirty="0"/>
            </a:br>
            <a:r>
              <a:rPr lang="en-US" sz="3100" dirty="0"/>
              <a:t>Specific Aim 1</a:t>
            </a:r>
          </a:p>
        </p:txBody>
      </p:sp>
      <p:sp>
        <p:nvSpPr>
          <p:cNvPr id="13" name="Rectangle 12">
            <a:extLst>
              <a:ext uri="{FF2B5EF4-FFF2-40B4-BE49-F238E27FC236}">
                <a16:creationId xmlns:a16="http://schemas.microsoft.com/office/drawing/2014/main" id="{5684BFFE-6A90-4311-ACD5-B34177D464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4122323" cy="6108192"/>
          </a:xfrm>
          <a:prstGeom prst="rect">
            <a:avLst/>
          </a:prstGeom>
          <a:noFill/>
          <a:ln w="6350" cap="sq" cmpd="sng" algn="ctr">
            <a:solidFill>
              <a:schemeClr val="tx1">
                <a:lumMod val="75000"/>
                <a:lumOff val="25000"/>
              </a:schemeClr>
            </a:solidFill>
            <a:prstDash val="solid"/>
            <a:miter lim="800000"/>
          </a:ln>
          <a:effectLst/>
        </p:spPr>
      </p:sp>
      <p:graphicFrame>
        <p:nvGraphicFramePr>
          <p:cNvPr id="5" name="Content Placeholder 2">
            <a:extLst>
              <a:ext uri="{FF2B5EF4-FFF2-40B4-BE49-F238E27FC236}">
                <a16:creationId xmlns:a16="http://schemas.microsoft.com/office/drawing/2014/main" id="{DAF3B668-E076-465F-A4B4-27FC44DC48F6}"/>
              </a:ext>
            </a:extLst>
          </p:cNvPr>
          <p:cNvGraphicFramePr>
            <a:graphicFrameLocks noGrp="1"/>
          </p:cNvGraphicFramePr>
          <p:nvPr>
            <p:ph idx="1"/>
            <p:extLst>
              <p:ext uri="{D42A27DB-BD31-4B8C-83A1-F6EECF244321}">
                <p14:modId xmlns:p14="http://schemas.microsoft.com/office/powerpoint/2010/main" val="871480749"/>
              </p:ext>
            </p:extLst>
          </p:nvPr>
        </p:nvGraphicFramePr>
        <p:xfrm>
          <a:off x="4888991" y="323021"/>
          <a:ext cx="6814335" cy="62268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858717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2AD6B69-E0A0-476D-9EE1-6B69F04C5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6BE10A1-AD5F-4AB3-8A94-41D62B494A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1">
              <a:lumMod val="85000"/>
              <a:alpha val="60000"/>
            </a:schemeClr>
          </a:solidFill>
          <a:ln w="6350" cap="flat" cmpd="sng" algn="ctr">
            <a:noFill/>
            <a:prstDash val="solid"/>
          </a:ln>
          <a:effectLst>
            <a:softEdge rad="0"/>
          </a:effectLst>
        </p:spPr>
      </p:sp>
      <p:sp>
        <p:nvSpPr>
          <p:cNvPr id="2" name="Title 1">
            <a:extLst>
              <a:ext uri="{FF2B5EF4-FFF2-40B4-BE49-F238E27FC236}">
                <a16:creationId xmlns:a16="http://schemas.microsoft.com/office/drawing/2014/main" id="{A5BAF465-7D48-48D4-B5CC-41F13ED02CF6}"/>
              </a:ext>
            </a:extLst>
          </p:cNvPr>
          <p:cNvSpPr>
            <a:spLocks noGrp="1"/>
          </p:cNvSpPr>
          <p:nvPr>
            <p:ph type="title"/>
          </p:nvPr>
        </p:nvSpPr>
        <p:spPr>
          <a:xfrm>
            <a:off x="573409" y="559477"/>
            <a:ext cx="3765200" cy="5709931"/>
          </a:xfrm>
        </p:spPr>
        <p:txBody>
          <a:bodyPr>
            <a:normAutofit/>
          </a:bodyPr>
          <a:lstStyle/>
          <a:p>
            <a:pPr algn="ctr"/>
            <a:r>
              <a:rPr lang="en-US" sz="3100" dirty="0"/>
              <a:t>Approach/Research Design</a:t>
            </a:r>
            <a:br>
              <a:rPr lang="en-US" sz="3100" dirty="0"/>
            </a:br>
            <a:br>
              <a:rPr lang="en-US" sz="3100" dirty="0"/>
            </a:br>
            <a:r>
              <a:rPr lang="en-US" sz="3100" dirty="0"/>
              <a:t>Specific Aim 2</a:t>
            </a:r>
          </a:p>
        </p:txBody>
      </p:sp>
      <p:sp>
        <p:nvSpPr>
          <p:cNvPr id="13" name="Rectangle 12">
            <a:extLst>
              <a:ext uri="{FF2B5EF4-FFF2-40B4-BE49-F238E27FC236}">
                <a16:creationId xmlns:a16="http://schemas.microsoft.com/office/drawing/2014/main" id="{5684BFFE-6A90-4311-ACD5-B34177D464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4122323" cy="6108192"/>
          </a:xfrm>
          <a:prstGeom prst="rect">
            <a:avLst/>
          </a:prstGeom>
          <a:noFill/>
          <a:ln w="6350" cap="sq" cmpd="sng" algn="ctr">
            <a:solidFill>
              <a:schemeClr val="tx1">
                <a:lumMod val="75000"/>
                <a:lumOff val="25000"/>
              </a:schemeClr>
            </a:solidFill>
            <a:prstDash val="solid"/>
            <a:miter lim="800000"/>
          </a:ln>
          <a:effectLst/>
        </p:spPr>
      </p:sp>
      <p:graphicFrame>
        <p:nvGraphicFramePr>
          <p:cNvPr id="6" name="Content Placeholder 2">
            <a:extLst>
              <a:ext uri="{FF2B5EF4-FFF2-40B4-BE49-F238E27FC236}">
                <a16:creationId xmlns:a16="http://schemas.microsoft.com/office/drawing/2014/main" id="{8D677141-0350-4723-9FB0-C92A54DF4529}"/>
              </a:ext>
            </a:extLst>
          </p:cNvPr>
          <p:cNvGraphicFramePr>
            <a:graphicFrameLocks noGrp="1"/>
          </p:cNvGraphicFramePr>
          <p:nvPr>
            <p:ph idx="1"/>
            <p:extLst>
              <p:ext uri="{D42A27DB-BD31-4B8C-83A1-F6EECF244321}">
                <p14:modId xmlns:p14="http://schemas.microsoft.com/office/powerpoint/2010/main" val="3751404583"/>
              </p:ext>
            </p:extLst>
          </p:nvPr>
        </p:nvGraphicFramePr>
        <p:xfrm>
          <a:off x="4888991" y="237745"/>
          <a:ext cx="6962889" cy="62847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0002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0F65E-2F30-414A-B8DE-31EECE00F0EF}"/>
              </a:ext>
            </a:extLst>
          </p:cNvPr>
          <p:cNvSpPr>
            <a:spLocks noGrp="1"/>
          </p:cNvSpPr>
          <p:nvPr>
            <p:ph type="title"/>
          </p:nvPr>
        </p:nvSpPr>
        <p:spPr>
          <a:xfrm>
            <a:off x="843106" y="219455"/>
            <a:ext cx="10058400" cy="1371600"/>
          </a:xfrm>
        </p:spPr>
        <p:txBody>
          <a:bodyPr>
            <a:normAutofit/>
          </a:bodyPr>
          <a:lstStyle/>
          <a:p>
            <a:r>
              <a:rPr lang="en-US" sz="4500" dirty="0"/>
              <a:t>Timeline</a:t>
            </a:r>
          </a:p>
        </p:txBody>
      </p:sp>
      <p:sp>
        <p:nvSpPr>
          <p:cNvPr id="3" name="Content Placeholder 2">
            <a:extLst>
              <a:ext uri="{FF2B5EF4-FFF2-40B4-BE49-F238E27FC236}">
                <a16:creationId xmlns:a16="http://schemas.microsoft.com/office/drawing/2014/main" id="{A74E6926-CF9F-43B4-84CB-B4B666C6BAEB}"/>
              </a:ext>
            </a:extLst>
          </p:cNvPr>
          <p:cNvSpPr>
            <a:spLocks noGrp="1"/>
          </p:cNvSpPr>
          <p:nvPr>
            <p:ph idx="1"/>
          </p:nvPr>
        </p:nvSpPr>
        <p:spPr>
          <a:xfrm>
            <a:off x="875154" y="1459901"/>
            <a:ext cx="10250045" cy="4492844"/>
          </a:xfrm>
        </p:spPr>
        <p:txBody>
          <a:bodyPr/>
          <a:lstStyle/>
          <a:p>
            <a:r>
              <a:rPr lang="en-US" sz="2400" dirty="0"/>
              <a:t>Our group has been meeting weekly to discuss project ideas and collaborate since January 29</a:t>
            </a:r>
            <a:r>
              <a:rPr lang="en-US" sz="2400" baseline="30000" dirty="0"/>
              <a:t>th</a:t>
            </a:r>
            <a:r>
              <a:rPr lang="en-US" sz="2400" dirty="0"/>
              <a:t>, 2021</a:t>
            </a:r>
          </a:p>
          <a:p>
            <a:r>
              <a:rPr lang="en-US" sz="2400" dirty="0"/>
              <a:t>Current work at https://github.com/andrewcistola/PHC6194 (private)</a:t>
            </a:r>
          </a:p>
          <a:p>
            <a:r>
              <a:rPr lang="en-US" sz="2400" dirty="0"/>
              <a:t>Preliminary results available for steps 1-5 of specific aim 1 and step 1-4 of specific aim 2 </a:t>
            </a:r>
          </a:p>
          <a:p>
            <a:endParaRPr lang="en-US" sz="2400" dirty="0"/>
          </a:p>
          <a:p>
            <a:endParaRPr lang="en-US" sz="2400" dirty="0"/>
          </a:p>
          <a:p>
            <a:endParaRPr lang="en-US" sz="2400" dirty="0"/>
          </a:p>
          <a:p>
            <a:pPr marL="0" indent="0">
              <a:buNone/>
            </a:pPr>
            <a:endParaRPr lang="en-US" dirty="0"/>
          </a:p>
        </p:txBody>
      </p:sp>
      <p:graphicFrame>
        <p:nvGraphicFramePr>
          <p:cNvPr id="4" name="Diagram 3">
            <a:extLst>
              <a:ext uri="{FF2B5EF4-FFF2-40B4-BE49-F238E27FC236}">
                <a16:creationId xmlns:a16="http://schemas.microsoft.com/office/drawing/2014/main" id="{1FA4C576-7607-48A7-B285-452497DA57ED}"/>
              </a:ext>
            </a:extLst>
          </p:cNvPr>
          <p:cNvGraphicFramePr/>
          <p:nvPr>
            <p:extLst>
              <p:ext uri="{D42A27DB-BD31-4B8C-83A1-F6EECF244321}">
                <p14:modId xmlns:p14="http://schemas.microsoft.com/office/powerpoint/2010/main" val="2920676202"/>
              </p:ext>
            </p:extLst>
          </p:nvPr>
        </p:nvGraphicFramePr>
        <p:xfrm>
          <a:off x="721447" y="3517640"/>
          <a:ext cx="10749106" cy="30434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92877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EC7E010-C712-408D-9787-0842AFC9F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29" name="Rectangle 28">
            <a:extLst>
              <a:ext uri="{FF2B5EF4-FFF2-40B4-BE49-F238E27FC236}">
                <a16:creationId xmlns:a16="http://schemas.microsoft.com/office/drawing/2014/main" id="{0503FCEF-A9BA-4991-9220-E36615FB8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31" name="Rectangle 30">
            <a:extLst>
              <a:ext uri="{FF2B5EF4-FFF2-40B4-BE49-F238E27FC236}">
                <a16:creationId xmlns:a16="http://schemas.microsoft.com/office/drawing/2014/main" id="{9664D085-C814-4D74-BCE0-2059F0DC04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DDA5539E-D8B4-4F5A-B46F-C304F5D7A8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diagram&#10;&#10;Description automatically generated">
            <a:extLst>
              <a:ext uri="{FF2B5EF4-FFF2-40B4-BE49-F238E27FC236}">
                <a16:creationId xmlns:a16="http://schemas.microsoft.com/office/drawing/2014/main" id="{A9C47FAE-BA86-4F08-BDD5-103F69289388}"/>
              </a:ext>
            </a:extLst>
          </p:cNvPr>
          <p:cNvPicPr>
            <a:picLocks noChangeAspect="1"/>
          </p:cNvPicPr>
          <p:nvPr/>
        </p:nvPicPr>
        <p:blipFill rotWithShape="1">
          <a:blip r:embed="rId2"/>
          <a:srcRect b="5464"/>
          <a:stretch/>
        </p:blipFill>
        <p:spPr>
          <a:xfrm>
            <a:off x="587022" y="615879"/>
            <a:ext cx="5563982" cy="5259987"/>
          </a:xfrm>
          <a:prstGeom prst="rect">
            <a:avLst/>
          </a:prstGeom>
        </p:spPr>
      </p:pic>
      <p:pic>
        <p:nvPicPr>
          <p:cNvPr id="7" name="Picture 6" descr="Map&#10;&#10;Description automatically generated">
            <a:extLst>
              <a:ext uri="{FF2B5EF4-FFF2-40B4-BE49-F238E27FC236}">
                <a16:creationId xmlns:a16="http://schemas.microsoft.com/office/drawing/2014/main" id="{6343119A-C36F-4AA5-8020-BEA2C3DE4FC0}"/>
              </a:ext>
            </a:extLst>
          </p:cNvPr>
          <p:cNvPicPr>
            <a:picLocks noChangeAspect="1"/>
          </p:cNvPicPr>
          <p:nvPr/>
        </p:nvPicPr>
        <p:blipFill rotWithShape="1">
          <a:blip r:embed="rId3"/>
          <a:srcRect t="6510" r="1106"/>
          <a:stretch/>
        </p:blipFill>
        <p:spPr>
          <a:xfrm>
            <a:off x="6057620" y="982133"/>
            <a:ext cx="5563982" cy="5259987"/>
          </a:xfrm>
          <a:prstGeom prst="rect">
            <a:avLst/>
          </a:prstGeom>
        </p:spPr>
      </p:pic>
      <p:sp>
        <p:nvSpPr>
          <p:cNvPr id="9" name="Rectangle 8">
            <a:extLst>
              <a:ext uri="{FF2B5EF4-FFF2-40B4-BE49-F238E27FC236}">
                <a16:creationId xmlns:a16="http://schemas.microsoft.com/office/drawing/2014/main" id="{A197D70B-C052-4F34-86EE-73C7D25CB52A}"/>
              </a:ext>
            </a:extLst>
          </p:cNvPr>
          <p:cNvSpPr/>
          <p:nvPr/>
        </p:nvSpPr>
        <p:spPr>
          <a:xfrm>
            <a:off x="6307494" y="5122506"/>
            <a:ext cx="793102" cy="6158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E002180-EC73-450F-A295-FDE1C7540D75}"/>
              </a:ext>
            </a:extLst>
          </p:cNvPr>
          <p:cNvSpPr/>
          <p:nvPr/>
        </p:nvSpPr>
        <p:spPr>
          <a:xfrm>
            <a:off x="926840" y="3239651"/>
            <a:ext cx="1452465" cy="6158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C529D94-8C16-4BA9-8938-D3F3B101BBA8}"/>
              </a:ext>
            </a:extLst>
          </p:cNvPr>
          <p:cNvSpPr/>
          <p:nvPr/>
        </p:nvSpPr>
        <p:spPr>
          <a:xfrm>
            <a:off x="7473820" y="876977"/>
            <a:ext cx="2205546" cy="2706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2837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useBgFill="1">
        <p:nvSpPr>
          <p:cNvPr id="22" name="Rectangle 13">
            <a:extLst>
              <a:ext uri="{FF2B5EF4-FFF2-40B4-BE49-F238E27FC236}">
                <a16:creationId xmlns:a16="http://schemas.microsoft.com/office/drawing/2014/main" id="{68CA9514-3753-40F3-8065-7A5E13853B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9504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DB19CFC6-DECB-4C30-A175-C9BEBEA82202}"/>
              </a:ext>
            </a:extLst>
          </p:cNvPr>
          <p:cNvPicPr>
            <a:picLocks noGrp="1" noChangeAspect="1"/>
          </p:cNvPicPr>
          <p:nvPr>
            <p:ph idx="4294967295"/>
          </p:nvPr>
        </p:nvPicPr>
        <p:blipFill>
          <a:blip r:embed="rId2"/>
          <a:stretch>
            <a:fillRect/>
          </a:stretch>
        </p:blipFill>
        <p:spPr>
          <a:xfrm>
            <a:off x="546736" y="73020"/>
            <a:ext cx="6038012" cy="6711959"/>
          </a:xfrm>
          <a:prstGeom prst="rect">
            <a:avLst/>
          </a:prstGeom>
        </p:spPr>
      </p:pic>
      <p:pic>
        <p:nvPicPr>
          <p:cNvPr id="9" name="Picture 8">
            <a:extLst>
              <a:ext uri="{FF2B5EF4-FFF2-40B4-BE49-F238E27FC236}">
                <a16:creationId xmlns:a16="http://schemas.microsoft.com/office/drawing/2014/main" id="{F5FF4F8E-2E34-497B-8EF9-9844066A002F}"/>
              </a:ext>
            </a:extLst>
          </p:cNvPr>
          <p:cNvPicPr>
            <a:picLocks noChangeAspect="1"/>
          </p:cNvPicPr>
          <p:nvPr/>
        </p:nvPicPr>
        <p:blipFill>
          <a:blip r:embed="rId3"/>
          <a:stretch>
            <a:fillRect/>
          </a:stretch>
        </p:blipFill>
        <p:spPr>
          <a:xfrm>
            <a:off x="6780618" y="73020"/>
            <a:ext cx="3178628" cy="3413570"/>
          </a:xfrm>
          <a:prstGeom prst="rect">
            <a:avLst/>
          </a:prstGeom>
        </p:spPr>
      </p:pic>
      <p:pic>
        <p:nvPicPr>
          <p:cNvPr id="7" name="Picture 6">
            <a:extLst>
              <a:ext uri="{FF2B5EF4-FFF2-40B4-BE49-F238E27FC236}">
                <a16:creationId xmlns:a16="http://schemas.microsoft.com/office/drawing/2014/main" id="{203ECF35-B99A-417D-B413-503C78A3FDA8}"/>
              </a:ext>
            </a:extLst>
          </p:cNvPr>
          <p:cNvPicPr>
            <a:picLocks noChangeAspect="1"/>
          </p:cNvPicPr>
          <p:nvPr/>
        </p:nvPicPr>
        <p:blipFill rotWithShape="1">
          <a:blip r:embed="rId4"/>
          <a:srcRect t="18807"/>
          <a:stretch/>
        </p:blipFill>
        <p:spPr>
          <a:xfrm>
            <a:off x="6780618" y="4012163"/>
            <a:ext cx="5215511" cy="1716132"/>
          </a:xfrm>
          <a:prstGeom prst="rect">
            <a:avLst/>
          </a:prstGeom>
        </p:spPr>
      </p:pic>
      <p:sp>
        <p:nvSpPr>
          <p:cNvPr id="21" name="TextBox 20">
            <a:extLst>
              <a:ext uri="{FF2B5EF4-FFF2-40B4-BE49-F238E27FC236}">
                <a16:creationId xmlns:a16="http://schemas.microsoft.com/office/drawing/2014/main" id="{096BBA76-D679-43EB-AEEA-1BE4CB522C87}"/>
              </a:ext>
            </a:extLst>
          </p:cNvPr>
          <p:cNvSpPr txBox="1"/>
          <p:nvPr/>
        </p:nvSpPr>
        <p:spPr>
          <a:xfrm>
            <a:off x="6752254" y="6009017"/>
            <a:ext cx="6096000" cy="369332"/>
          </a:xfrm>
          <a:prstGeom prst="rect">
            <a:avLst/>
          </a:prstGeom>
          <a:noFill/>
        </p:spPr>
        <p:txBody>
          <a:bodyPr wrap="square">
            <a:spAutoFit/>
          </a:bodyPr>
          <a:lstStyle/>
          <a:p>
            <a:r>
              <a:rPr lang="en-US" dirty="0"/>
              <a:t>https://github.com/andrewcistola/PHC6194</a:t>
            </a:r>
          </a:p>
        </p:txBody>
      </p:sp>
    </p:spTree>
    <p:extLst>
      <p:ext uri="{BB962C8B-B14F-4D97-AF65-F5344CB8AC3E}">
        <p14:creationId xmlns:p14="http://schemas.microsoft.com/office/powerpoint/2010/main" val="1635065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04BED5A-E98E-4DA0-BAA5-4F6AB2492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64B94A-E40E-48CE-BD7B-C1A30AE57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3982" y="488542"/>
            <a:ext cx="11244036" cy="5880916"/>
          </a:xfrm>
          <a:prstGeom prst="rect">
            <a:avLst/>
          </a:prstGeom>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49EC5CA6-6479-49D5-B4B5-5643D26B83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84442" y="2057401"/>
            <a:ext cx="0" cy="27432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D1B26337-5AA4-470D-9687-5907CB53B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685800"/>
            <a:ext cx="10853928" cy="5486400"/>
          </a:xfrm>
          <a:prstGeom prst="rect">
            <a:avLst/>
          </a:prstGeom>
          <a:noFill/>
          <a:ln w="6350" cap="sq" cmpd="sng" algn="ctr">
            <a:solidFill>
              <a:srgbClr val="FFFFFF"/>
            </a:solidFill>
            <a:prstDash val="solid"/>
            <a:miter lim="800000"/>
          </a:ln>
          <a:effectLst/>
        </p:spPr>
      </p:sp>
      <p:sp>
        <p:nvSpPr>
          <p:cNvPr id="2" name="Title 1">
            <a:extLst>
              <a:ext uri="{FF2B5EF4-FFF2-40B4-BE49-F238E27FC236}">
                <a16:creationId xmlns:a16="http://schemas.microsoft.com/office/drawing/2014/main" id="{436DA53E-2DA3-4494-A43D-DEE193855B44}"/>
              </a:ext>
            </a:extLst>
          </p:cNvPr>
          <p:cNvSpPr>
            <a:spLocks noGrp="1"/>
          </p:cNvSpPr>
          <p:nvPr>
            <p:ph type="title"/>
          </p:nvPr>
        </p:nvSpPr>
        <p:spPr>
          <a:xfrm>
            <a:off x="866440" y="1000370"/>
            <a:ext cx="3462079" cy="4857262"/>
          </a:xfrm>
        </p:spPr>
        <p:txBody>
          <a:bodyPr>
            <a:normAutofit/>
          </a:bodyPr>
          <a:lstStyle/>
          <a:p>
            <a:pPr algn="r"/>
            <a:r>
              <a:rPr lang="en-US" sz="4400" dirty="0">
                <a:solidFill>
                  <a:srgbClr val="FFFFFF"/>
                </a:solidFill>
              </a:rPr>
              <a:t>References</a:t>
            </a:r>
          </a:p>
        </p:txBody>
      </p:sp>
      <p:sp>
        <p:nvSpPr>
          <p:cNvPr id="3" name="Content Placeholder 2">
            <a:extLst>
              <a:ext uri="{FF2B5EF4-FFF2-40B4-BE49-F238E27FC236}">
                <a16:creationId xmlns:a16="http://schemas.microsoft.com/office/drawing/2014/main" id="{5B6773FA-DB0B-47DF-BB2A-B3F24518CA24}"/>
              </a:ext>
            </a:extLst>
          </p:cNvPr>
          <p:cNvSpPr>
            <a:spLocks noGrp="1"/>
          </p:cNvSpPr>
          <p:nvPr>
            <p:ph idx="1"/>
          </p:nvPr>
        </p:nvSpPr>
        <p:spPr>
          <a:xfrm>
            <a:off x="4963691" y="1000370"/>
            <a:ext cx="6212310" cy="4857262"/>
          </a:xfrm>
        </p:spPr>
        <p:txBody>
          <a:bodyPr anchor="ctr">
            <a:normAutofit/>
          </a:bodyPr>
          <a:lstStyle/>
          <a:p>
            <a:r>
              <a:rPr lang="en-US" sz="1900" dirty="0" err="1">
                <a:solidFill>
                  <a:srgbClr val="FFFFFF"/>
                </a:solidFill>
              </a:rPr>
              <a:t>Forthman</a:t>
            </a:r>
            <a:r>
              <a:rPr lang="en-US" sz="1900" dirty="0">
                <a:solidFill>
                  <a:srgbClr val="FFFFFF"/>
                </a:solidFill>
              </a:rPr>
              <a:t> KL, </a:t>
            </a:r>
            <a:r>
              <a:rPr lang="en-US" sz="1900" dirty="0" err="1">
                <a:solidFill>
                  <a:srgbClr val="FFFFFF"/>
                </a:solidFill>
              </a:rPr>
              <a:t>Colaizzi</a:t>
            </a:r>
            <a:r>
              <a:rPr lang="en-US" sz="1900" dirty="0">
                <a:solidFill>
                  <a:srgbClr val="FFFFFF"/>
                </a:solidFill>
              </a:rPr>
              <a:t> JM, Yeh H-w, </a:t>
            </a:r>
            <a:r>
              <a:rPr lang="en-US" sz="1900" dirty="0" err="1">
                <a:solidFill>
                  <a:srgbClr val="FFFFFF"/>
                </a:solidFill>
              </a:rPr>
              <a:t>Kuplicki</a:t>
            </a:r>
            <a:r>
              <a:rPr lang="en-US" sz="1900" dirty="0">
                <a:solidFill>
                  <a:srgbClr val="FFFFFF"/>
                </a:solidFill>
              </a:rPr>
              <a:t> R, Paulus MP. Latent Variables Quantifying Neighborhood Characteristics and Their Associations with Poor Mental Health. International Journal of Environmental Research and Public Health. 2021; 18(3):1202. </a:t>
            </a:r>
            <a:r>
              <a:rPr lang="en-US" sz="1900" dirty="0">
                <a:solidFill>
                  <a:schemeClr val="bg1"/>
                </a:solidFill>
                <a:hlinkClick r:id="rId2">
                  <a:extLst>
                    <a:ext uri="{A12FA001-AC4F-418D-AE19-62706E023703}">
                      <ahyp:hlinkClr xmlns:ahyp="http://schemas.microsoft.com/office/drawing/2018/hyperlinkcolor" val="tx"/>
                    </a:ext>
                  </a:extLst>
                </a:hlinkClick>
              </a:rPr>
              <a:t>https://doi.org/10.3390/ijerph18031202</a:t>
            </a:r>
            <a:r>
              <a:rPr lang="en-US" sz="1900" dirty="0">
                <a:solidFill>
                  <a:schemeClr val="bg1"/>
                </a:solidFill>
              </a:rPr>
              <a:t>. </a:t>
            </a:r>
          </a:p>
          <a:p>
            <a:r>
              <a:rPr lang="en-US" sz="1900" dirty="0" err="1">
                <a:solidFill>
                  <a:srgbClr val="FFFFFF"/>
                </a:solidFill>
              </a:rPr>
              <a:t>Eibich</a:t>
            </a:r>
            <a:r>
              <a:rPr lang="en-US" sz="1900" dirty="0">
                <a:solidFill>
                  <a:srgbClr val="FFFFFF"/>
                </a:solidFill>
              </a:rPr>
              <a:t> P, Krekel C, Demuth I, Wagner GG. Associations between Neighborhood Characteristics, Well-Being and Health Vary over the Life Course. Gerontology 2016; 62: 362–370.</a:t>
            </a:r>
          </a:p>
          <a:p>
            <a:r>
              <a:rPr lang="en-US" sz="1900" dirty="0">
                <a:solidFill>
                  <a:srgbClr val="FFFFFF"/>
                </a:solidFill>
              </a:rPr>
              <a:t>Miles JN, </a:t>
            </a:r>
            <a:r>
              <a:rPr lang="en-US" sz="1900" dirty="0" err="1">
                <a:solidFill>
                  <a:srgbClr val="FFFFFF"/>
                </a:solidFill>
              </a:rPr>
              <a:t>Weden</a:t>
            </a:r>
            <a:r>
              <a:rPr lang="en-US" sz="1900" dirty="0">
                <a:solidFill>
                  <a:srgbClr val="FFFFFF"/>
                </a:solidFill>
              </a:rPr>
              <a:t> MM, </a:t>
            </a:r>
            <a:r>
              <a:rPr lang="en-US" sz="1900" dirty="0" err="1">
                <a:solidFill>
                  <a:srgbClr val="FFFFFF"/>
                </a:solidFill>
              </a:rPr>
              <a:t>Lavery</a:t>
            </a:r>
            <a:r>
              <a:rPr lang="en-US" sz="1900" dirty="0">
                <a:solidFill>
                  <a:srgbClr val="FFFFFF"/>
                </a:solidFill>
              </a:rPr>
              <a:t> D, </a:t>
            </a:r>
            <a:r>
              <a:rPr lang="en-US" sz="1900" dirty="0" err="1">
                <a:solidFill>
                  <a:srgbClr val="FFFFFF"/>
                </a:solidFill>
              </a:rPr>
              <a:t>Escarce</a:t>
            </a:r>
            <a:r>
              <a:rPr lang="en-US" sz="1900" dirty="0">
                <a:solidFill>
                  <a:srgbClr val="FFFFFF"/>
                </a:solidFill>
              </a:rPr>
              <a:t> JJ, Cagney KA, Shih RA. Constructing a Time-Invariant Measure of the Socio-economic Status of U.S. Census Tracts. J. Urban Health 2016; 93: 213–232.</a:t>
            </a:r>
          </a:p>
        </p:txBody>
      </p:sp>
    </p:spTree>
    <p:extLst>
      <p:ext uri="{BB962C8B-B14F-4D97-AF65-F5344CB8AC3E}">
        <p14:creationId xmlns:p14="http://schemas.microsoft.com/office/powerpoint/2010/main" val="36672468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3.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{123EFD5B-039A-4E55-9190-8B02DAE8459E}tf56219246_win32</Template>
  <TotalTime>149</TotalTime>
  <Words>856</Words>
  <Application>Microsoft Office PowerPoint</Application>
  <PresentationFormat>Widescreen</PresentationFormat>
  <Paragraphs>50</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Avenir Next LT Pro</vt:lpstr>
      <vt:lpstr>Avenir Next LT Pro Light</vt:lpstr>
      <vt:lpstr>Calibri</vt:lpstr>
      <vt:lpstr>Garamond</vt:lpstr>
      <vt:lpstr>SavonVTI</vt:lpstr>
      <vt:lpstr>Ecological Factors Associated with Self-Reported Mental Health Status: Option B</vt:lpstr>
      <vt:lpstr>Project Description and Rationale</vt:lpstr>
      <vt:lpstr>Specific Aims and Objectives</vt:lpstr>
      <vt:lpstr>Approach/Research Design  Specific Aim 1</vt:lpstr>
      <vt:lpstr>Approach/Research Design  Specific Aim 2</vt:lpstr>
      <vt:lpstr>Timeline</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Ecological Factors Associated with Self-Reported Mental Health Status: Option B</dc:title>
  <dc:creator>Alyssa Berger</dc:creator>
  <cp:lastModifiedBy>Cistola,Andrew S</cp:lastModifiedBy>
  <cp:revision>15</cp:revision>
  <dcterms:created xsi:type="dcterms:W3CDTF">2021-03-22T01:59:17Z</dcterms:created>
  <dcterms:modified xsi:type="dcterms:W3CDTF">2021-03-26T13:55:01Z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